
<file path=[Content_Types].xml><?xml version="1.0" encoding="utf-8"?>
<Types xmlns="http://schemas.openxmlformats.org/package/2006/content-types">
  <Default Extension="png" ContentType="image/png"/>
  <Default Extension="jfif" ContentType="image/jpeg"/>
  <Default Extension="svg" ContentType="image/svg+xml"/>
  <Default Extension="web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62"/>
  </p:notesMasterIdLst>
  <p:sldIdLst>
    <p:sldId id="276" r:id="rId3"/>
    <p:sldId id="262" r:id="rId4"/>
    <p:sldId id="359" r:id="rId5"/>
    <p:sldId id="307" r:id="rId6"/>
    <p:sldId id="360" r:id="rId7"/>
    <p:sldId id="257" r:id="rId8"/>
    <p:sldId id="269" r:id="rId9"/>
    <p:sldId id="376" r:id="rId10"/>
    <p:sldId id="377" r:id="rId11"/>
    <p:sldId id="388" r:id="rId12"/>
    <p:sldId id="383" r:id="rId13"/>
    <p:sldId id="384" r:id="rId14"/>
    <p:sldId id="378" r:id="rId15"/>
    <p:sldId id="385" r:id="rId16"/>
    <p:sldId id="363" r:id="rId17"/>
    <p:sldId id="379" r:id="rId18"/>
    <p:sldId id="380" r:id="rId19"/>
    <p:sldId id="381" r:id="rId20"/>
    <p:sldId id="361" r:id="rId21"/>
    <p:sldId id="369" r:id="rId22"/>
    <p:sldId id="370" r:id="rId23"/>
    <p:sldId id="387" r:id="rId24"/>
    <p:sldId id="373" r:id="rId25"/>
    <p:sldId id="371" r:id="rId26"/>
    <p:sldId id="355" r:id="rId27"/>
    <p:sldId id="372" r:id="rId28"/>
    <p:sldId id="342" r:id="rId29"/>
    <p:sldId id="375" r:id="rId30"/>
    <p:sldId id="374" r:id="rId31"/>
    <p:sldId id="389" r:id="rId32"/>
    <p:sldId id="390" r:id="rId33"/>
    <p:sldId id="391" r:id="rId34"/>
    <p:sldId id="392" r:id="rId35"/>
    <p:sldId id="394" r:id="rId36"/>
    <p:sldId id="395" r:id="rId37"/>
    <p:sldId id="393" r:id="rId38"/>
    <p:sldId id="398" r:id="rId39"/>
    <p:sldId id="400" r:id="rId40"/>
    <p:sldId id="399" r:id="rId41"/>
    <p:sldId id="396" r:id="rId42"/>
    <p:sldId id="401" r:id="rId43"/>
    <p:sldId id="332" r:id="rId44"/>
    <p:sldId id="333" r:id="rId45"/>
    <p:sldId id="402" r:id="rId46"/>
    <p:sldId id="403" r:id="rId47"/>
    <p:sldId id="404" r:id="rId48"/>
    <p:sldId id="406" r:id="rId49"/>
    <p:sldId id="416" r:id="rId50"/>
    <p:sldId id="417" r:id="rId51"/>
    <p:sldId id="407" r:id="rId52"/>
    <p:sldId id="408" r:id="rId53"/>
    <p:sldId id="409" r:id="rId54"/>
    <p:sldId id="418" r:id="rId55"/>
    <p:sldId id="410" r:id="rId56"/>
    <p:sldId id="412" r:id="rId57"/>
    <p:sldId id="413" r:id="rId58"/>
    <p:sldId id="414" r:id="rId59"/>
    <p:sldId id="415" r:id="rId60"/>
    <p:sldId id="303" r:id="rId61"/>
  </p:sldIdLst>
  <p:sldSz cx="12192000" cy="6858000"/>
  <p:notesSz cx="7315200" cy="96012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99CCFF"/>
    <a:srgbClr val="FF99CC"/>
    <a:srgbClr val="3333CC"/>
    <a:srgbClr val="6600FF"/>
    <a:srgbClr val="CCFF99"/>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77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B3531-EBF3-4D17-A2D4-94EDDDAC5835}"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A89FE750-96DA-4030-A576-B59BC3527CC5}">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(1)</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Phân</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công</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nhiệm</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vụ</a:t>
          </a:r>
          <a:r>
            <a:rPr lang="en-US" sz="2800" b="1" dirty="0">
              <a:latin typeface="Arial" panose="020B0604020202020204" pitchFamily="34" charset="0"/>
              <a:ea typeface="Tahoma" panose="020B0604030504040204" pitchFamily="34" charset="0"/>
              <a:cs typeface="Arial" panose="020B0604020202020204" pitchFamily="34" charset="0"/>
            </a:rPr>
            <a:t> </a:t>
          </a:r>
          <a:endParaRPr lang="en-US" sz="2800" b="1" i="1" dirty="0">
            <a:latin typeface="Arial" panose="020B0604020202020204" pitchFamily="34" charset="0"/>
            <a:ea typeface="Tahoma" panose="020B0604030504040204" pitchFamily="34" charset="0"/>
            <a:cs typeface="Arial" panose="020B0604020202020204" pitchFamily="34" charset="0"/>
          </a:endParaRPr>
        </a:p>
      </dgm:t>
    </dgm:pt>
    <dgm:pt modelId="{E696693D-F367-4E43-9503-AF36EFE4130A}" type="parTrans" cxnId="{9AD0D97A-FECF-4E2C-8B5D-481DB27A2215}">
      <dgm:prSet/>
      <dgm:spPr/>
      <dgm:t>
        <a:bodyPr/>
        <a:lstStyle/>
        <a:p>
          <a:endParaRPr lang="en-US"/>
        </a:p>
      </dgm:t>
    </dgm:pt>
    <dgm:pt modelId="{68DECA41-40DD-4252-953E-A21CA2886B0B}" type="sibTrans" cxnId="{9AD0D97A-FECF-4E2C-8B5D-481DB27A2215}">
      <dgm:prSet/>
      <dgm:spPr/>
      <dgm:t>
        <a:bodyPr/>
        <a:lstStyle/>
        <a:p>
          <a:endParaRPr lang="en-US"/>
        </a:p>
      </dgm:t>
    </dgm:pt>
    <dgm:pt modelId="{1D0ADC4A-BBCC-4DF2-BB0D-01EB1F83657A}">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(2)</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Nhận</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các</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tài</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liệu</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phương</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tiện</a:t>
          </a:r>
          <a:endParaRPr lang="en-US" sz="2800" b="1" i="1" dirty="0">
            <a:latin typeface="Arial" panose="020B0604020202020204" pitchFamily="34" charset="0"/>
            <a:ea typeface="Tahoma" panose="020B0604030504040204" pitchFamily="34" charset="0"/>
            <a:cs typeface="Arial" panose="020B0604020202020204" pitchFamily="34" charset="0"/>
          </a:endParaRPr>
        </a:p>
      </dgm:t>
    </dgm:pt>
    <dgm:pt modelId="{FADC4849-EA9E-4269-A397-214D3DD5FF11}" type="parTrans" cxnId="{8B77DC4C-ADFB-4C5E-88F3-03492042A413}">
      <dgm:prSet/>
      <dgm:spPr/>
      <dgm:t>
        <a:bodyPr/>
        <a:lstStyle/>
        <a:p>
          <a:endParaRPr lang="en-US"/>
        </a:p>
      </dgm:t>
    </dgm:pt>
    <dgm:pt modelId="{20939BCE-3A97-4763-B6CD-323FA45DB632}" type="sibTrans" cxnId="{8B77DC4C-ADFB-4C5E-88F3-03492042A413}">
      <dgm:prSet/>
      <dgm:spPr/>
      <dgm:t>
        <a:bodyPr/>
        <a:lstStyle/>
        <a:p>
          <a:endParaRPr lang="en-US"/>
        </a:p>
      </dgm:t>
    </dgm:pt>
    <dgm:pt modelId="{0015E7DA-7AE9-4C80-93E8-72CE608D36F2}">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(3)</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err="1">
              <a:latin typeface="Arial" panose="020B0604020202020204" pitchFamily="34" charset="0"/>
              <a:ea typeface="Tahoma" panose="020B0604030504040204" pitchFamily="34" charset="0"/>
              <a:cs typeface="Arial" panose="020B0604020202020204" pitchFamily="34" charset="0"/>
            </a:rPr>
            <a:t>Niêm</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yết</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danh</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sách</a:t>
          </a:r>
          <a:r>
            <a:rPr lang="en-US" sz="2800" b="1" dirty="0">
              <a:latin typeface="Arial" panose="020B0604020202020204" pitchFamily="34" charset="0"/>
              <a:ea typeface="Tahoma" panose="020B0604030504040204" pitchFamily="34" charset="0"/>
              <a:cs typeface="Arial" panose="020B0604020202020204" pitchFamily="34" charset="0"/>
            </a:rPr>
            <a:t> </a:t>
          </a:r>
          <a:endParaRPr lang="en-US" sz="2800" b="1" spc="-100" baseline="0" dirty="0">
            <a:latin typeface="Arial" panose="020B0604020202020204" pitchFamily="34" charset="0"/>
            <a:ea typeface="Tahoma" panose="020B0604030504040204" pitchFamily="34" charset="0"/>
            <a:cs typeface="Arial" panose="020B0604020202020204" pitchFamily="34" charset="0"/>
          </a:endParaRPr>
        </a:p>
      </dgm:t>
    </dgm:pt>
    <dgm:pt modelId="{B132C7D5-2030-4F2A-A21D-C16AE92B47AA}" type="parTrans" cxnId="{1E491FFE-C4A8-4C01-ADB8-DF3D2E49DE64}">
      <dgm:prSet/>
      <dgm:spPr/>
      <dgm:t>
        <a:bodyPr/>
        <a:lstStyle/>
        <a:p>
          <a:endParaRPr lang="en-US"/>
        </a:p>
      </dgm:t>
    </dgm:pt>
    <dgm:pt modelId="{8D71FAA4-A303-4F95-8285-6038D165DE71}" type="sibTrans" cxnId="{1E491FFE-C4A8-4C01-ADB8-DF3D2E49DE64}">
      <dgm:prSet/>
      <dgm:spPr/>
      <dgm:t>
        <a:bodyPr/>
        <a:lstStyle/>
        <a:p>
          <a:endParaRPr lang="en-US"/>
        </a:p>
      </dgm:t>
    </dgm:pt>
    <dgm:pt modelId="{F66E4448-2448-4F26-A5B1-4434B91ED1E6}">
      <dgm:prSet phldrT="[Text]" custT="1"/>
      <dgm:spPr/>
      <dgm:t>
        <a:bodyPr/>
        <a:lstStyle/>
        <a:p>
          <a:pPr>
            <a:lnSpc>
              <a:spcPct val="100000"/>
            </a:lnSpc>
          </a:pPr>
          <a:r>
            <a:rPr lang="en-US" sz="2600" b="1" dirty="0">
              <a:latin typeface="Arial" panose="020B0604020202020204" pitchFamily="34" charset="0"/>
              <a:ea typeface="Tahoma" panose="020B0604030504040204" pitchFamily="34" charset="0"/>
              <a:cs typeface="Arial" panose="020B0604020202020204" pitchFamily="34" charset="0"/>
            </a:rPr>
            <a:t>(4)</a:t>
          </a:r>
          <a:br>
            <a:rPr lang="en-US" sz="2600" b="1" dirty="0">
              <a:latin typeface="Arial" panose="020B0604020202020204" pitchFamily="34" charset="0"/>
              <a:ea typeface="Tahoma" panose="020B0604030504040204" pitchFamily="34" charset="0"/>
              <a:cs typeface="Arial" panose="020B0604020202020204" pitchFamily="34" charset="0"/>
            </a:rPr>
          </a:br>
          <a:r>
            <a:rPr lang="en-US" sz="2600" b="1" dirty="0" err="1">
              <a:latin typeface="Arial" panose="020B0604020202020204" pitchFamily="34" charset="0"/>
              <a:ea typeface="Tahoma" panose="020B0604030504040204" pitchFamily="34" charset="0"/>
              <a:cs typeface="Arial" panose="020B0604020202020204" pitchFamily="34" charset="0"/>
            </a:rPr>
            <a:t>Bố</a:t>
          </a:r>
          <a:r>
            <a:rPr lang="en-US" sz="2600" b="1" dirty="0">
              <a:latin typeface="Arial" panose="020B0604020202020204" pitchFamily="34" charset="0"/>
              <a:ea typeface="Tahoma" panose="020B0604030504040204" pitchFamily="34" charset="0"/>
              <a:cs typeface="Arial" panose="020B0604020202020204" pitchFamily="34" charset="0"/>
            </a:rPr>
            <a:t> </a:t>
          </a:r>
          <a:r>
            <a:rPr lang="en-US" sz="2600" b="1" dirty="0" err="1">
              <a:latin typeface="Arial" panose="020B0604020202020204" pitchFamily="34" charset="0"/>
              <a:ea typeface="Tahoma" panose="020B0604030504040204" pitchFamily="34" charset="0"/>
              <a:cs typeface="Arial" panose="020B0604020202020204" pitchFamily="34" charset="0"/>
            </a:rPr>
            <a:t>trí</a:t>
          </a:r>
          <a:r>
            <a:rPr lang="en-US" sz="2600" b="1" dirty="0">
              <a:latin typeface="Arial" panose="020B0604020202020204" pitchFamily="34" charset="0"/>
              <a:ea typeface="Tahoma" panose="020B0604030504040204" pitchFamily="34" charset="0"/>
              <a:cs typeface="Arial" panose="020B0604020202020204" pitchFamily="34" charset="0"/>
            </a:rPr>
            <a:t> </a:t>
          </a:r>
          <a:r>
            <a:rPr lang="en-US" sz="2600" b="1" dirty="0" err="1">
              <a:latin typeface="Arial" panose="020B0604020202020204" pitchFamily="34" charset="0"/>
              <a:ea typeface="Tahoma" panose="020B0604030504040204" pitchFamily="34" charset="0"/>
              <a:cs typeface="Arial" panose="020B0604020202020204" pitchFamily="34" charset="0"/>
            </a:rPr>
            <a:t>địa</a:t>
          </a:r>
          <a:r>
            <a:rPr lang="en-US" sz="2600" b="1" dirty="0">
              <a:latin typeface="Arial" panose="020B0604020202020204" pitchFamily="34" charset="0"/>
              <a:ea typeface="Tahoma" panose="020B0604030504040204" pitchFamily="34" charset="0"/>
              <a:cs typeface="Arial" panose="020B0604020202020204" pitchFamily="34" charset="0"/>
            </a:rPr>
            <a:t> </a:t>
          </a:r>
          <a:r>
            <a:rPr lang="en-US" sz="2600" b="1" dirty="0" err="1">
              <a:latin typeface="Arial" panose="020B0604020202020204" pitchFamily="34" charset="0"/>
              <a:ea typeface="Tahoma" panose="020B0604030504040204" pitchFamily="34" charset="0"/>
              <a:cs typeface="Arial" panose="020B0604020202020204" pitchFamily="34" charset="0"/>
            </a:rPr>
            <a:t>điểm</a:t>
          </a:r>
          <a:r>
            <a:rPr lang="en-US" sz="2600" b="1" dirty="0">
              <a:latin typeface="Arial" panose="020B0604020202020204" pitchFamily="34" charset="0"/>
              <a:ea typeface="Tahoma" panose="020B0604030504040204" pitchFamily="34" charset="0"/>
              <a:cs typeface="Arial" panose="020B0604020202020204" pitchFamily="34" charset="0"/>
            </a:rPr>
            <a:t> </a:t>
          </a:r>
          <a:r>
            <a:rPr lang="en-US" sz="2600" b="1" dirty="0" err="1">
              <a:latin typeface="Arial" panose="020B0604020202020204" pitchFamily="34" charset="0"/>
              <a:ea typeface="Tahoma" panose="020B0604030504040204" pitchFamily="34" charset="0"/>
              <a:cs typeface="Arial" panose="020B0604020202020204" pitchFamily="34" charset="0"/>
            </a:rPr>
            <a:t>bỏ</a:t>
          </a:r>
          <a:r>
            <a:rPr lang="en-US" sz="2600" b="1" dirty="0">
              <a:latin typeface="Arial" panose="020B0604020202020204" pitchFamily="34" charset="0"/>
              <a:ea typeface="Tahoma" panose="020B0604030504040204" pitchFamily="34" charset="0"/>
              <a:cs typeface="Arial" panose="020B0604020202020204" pitchFamily="34" charset="0"/>
            </a:rPr>
            <a:t> </a:t>
          </a:r>
          <a:r>
            <a:rPr lang="en-US" sz="2600" b="1" dirty="0" err="1">
              <a:latin typeface="Arial" panose="020B0604020202020204" pitchFamily="34" charset="0"/>
              <a:ea typeface="Tahoma" panose="020B0604030504040204" pitchFamily="34" charset="0"/>
              <a:cs typeface="Arial" panose="020B0604020202020204" pitchFamily="34" charset="0"/>
            </a:rPr>
            <a:t>phiếu</a:t>
          </a:r>
          <a:endParaRPr lang="en-US" sz="2600" b="1" dirty="0">
            <a:latin typeface="Arial" panose="020B0604020202020204" pitchFamily="34" charset="0"/>
            <a:ea typeface="Tahoma" panose="020B0604030504040204" pitchFamily="34" charset="0"/>
            <a:cs typeface="Arial" panose="020B0604020202020204" pitchFamily="34" charset="0"/>
          </a:endParaRPr>
        </a:p>
      </dgm:t>
    </dgm:pt>
    <dgm:pt modelId="{6B6EC7D8-ED58-426E-812A-6FDB950B3D1E}" type="parTrans" cxnId="{C153D142-8D2D-407D-9D83-896C842679D2}">
      <dgm:prSet/>
      <dgm:spPr/>
      <dgm:t>
        <a:bodyPr/>
        <a:lstStyle/>
        <a:p>
          <a:endParaRPr lang="en-US"/>
        </a:p>
      </dgm:t>
    </dgm:pt>
    <dgm:pt modelId="{1078D212-D7E5-41EA-81D8-DF18260B70BF}" type="sibTrans" cxnId="{C153D142-8D2D-407D-9D83-896C842679D2}">
      <dgm:prSet/>
      <dgm:spPr/>
      <dgm:t>
        <a:bodyPr/>
        <a:lstStyle/>
        <a:p>
          <a:endParaRPr lang="en-US"/>
        </a:p>
      </dgm:t>
    </dgm:pt>
    <dgm:pt modelId="{C0764509-CBEE-4720-A17C-B9B514086148}">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(5)</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err="1">
              <a:latin typeface="Arial" panose="020B0604020202020204" pitchFamily="34" charset="0"/>
              <a:ea typeface="Tahoma" panose="020B0604030504040204" pitchFamily="34" charset="0"/>
              <a:cs typeface="Arial" panose="020B0604020202020204" pitchFamily="34" charset="0"/>
            </a:rPr>
            <a:t>Rà</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soát</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kiểm</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tra</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các</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công</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việc</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trước</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ngày</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bầu</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cử</a:t>
          </a:r>
          <a:endParaRPr lang="en-US" sz="2800" b="1" dirty="0">
            <a:latin typeface="Arial" panose="020B0604020202020204" pitchFamily="34" charset="0"/>
            <a:ea typeface="Tahoma" panose="020B0604030504040204" pitchFamily="34" charset="0"/>
            <a:cs typeface="Arial" panose="020B0604020202020204" pitchFamily="34" charset="0"/>
          </a:endParaRPr>
        </a:p>
      </dgm:t>
    </dgm:pt>
    <dgm:pt modelId="{AF9F2962-8D15-44C9-943C-3C6B9C37C8AB}" type="parTrans" cxnId="{D435FEA0-CFEB-4BA5-808E-35341C2168D5}">
      <dgm:prSet/>
      <dgm:spPr/>
      <dgm:t>
        <a:bodyPr/>
        <a:lstStyle/>
        <a:p>
          <a:endParaRPr lang="en-US"/>
        </a:p>
      </dgm:t>
    </dgm:pt>
    <dgm:pt modelId="{52772AB8-8AF6-466E-A63B-A3CE1FDBB886}" type="sibTrans" cxnId="{D435FEA0-CFEB-4BA5-808E-35341C2168D5}">
      <dgm:prSet/>
      <dgm:spPr>
        <a:noFill/>
      </dgm:spPr>
      <dgm:t>
        <a:bodyPr/>
        <a:lstStyle/>
        <a:p>
          <a:endParaRPr lang="en-US"/>
        </a:p>
      </dgm:t>
    </dgm:pt>
    <dgm:pt modelId="{7E8EE511-D790-48BB-A714-ED7E7486E660}">
      <dgm:prSet phldrT="[Text]" custT="1"/>
      <dgm:spPr/>
      <dgm:t>
        <a:bodyPr/>
        <a:lstStyle/>
        <a:p>
          <a:r>
            <a:rPr lang="vi-VN" sz="2800" b="1" dirty="0">
              <a:latin typeface="Arial" panose="020B0604020202020204" pitchFamily="34" charset="0"/>
              <a:ea typeface="Tahoma" panose="020B0604030504040204" pitchFamily="34" charset="0"/>
              <a:cs typeface="Arial" panose="020B0604020202020204" pitchFamily="34" charset="0"/>
            </a:rPr>
            <a:t>(6)</a:t>
          </a:r>
          <a:br>
            <a:rPr lang="vi-VN" sz="2800" b="1" dirty="0">
              <a:latin typeface="Arial" panose="020B0604020202020204" pitchFamily="34" charset="0"/>
              <a:ea typeface="Tahoma" panose="020B0604030504040204" pitchFamily="34" charset="0"/>
              <a:cs typeface="Arial" panose="020B0604020202020204" pitchFamily="34" charset="0"/>
            </a:rPr>
          </a:br>
          <a:r>
            <a:rPr lang="vi-VN" sz="2800" b="1" dirty="0">
              <a:latin typeface="Arial" panose="020B0604020202020204" pitchFamily="34" charset="0"/>
              <a:ea typeface="Tahoma" panose="020B0604030504040204" pitchFamily="34" charset="0"/>
              <a:cs typeface="Arial" panose="020B0604020202020204" pitchFamily="34" charset="0"/>
            </a:rPr>
            <a:t>Quản lý </a:t>
          </a:r>
          <a:r>
            <a:rPr lang="en-US" sz="2800" b="1" dirty="0" err="1">
              <a:latin typeface="Arial" panose="020B0604020202020204" pitchFamily="34" charset="0"/>
              <a:ea typeface="Tahoma" panose="020B0604030504040204" pitchFamily="34" charset="0"/>
              <a:cs typeface="Arial" panose="020B0604020202020204" pitchFamily="34" charset="0"/>
            </a:rPr>
            <a:t>tài</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liệu</a:t>
          </a:r>
          <a:r>
            <a:rPr lang="en-US" sz="2800" b="1" dirty="0">
              <a:latin typeface="Arial" panose="020B0604020202020204" pitchFamily="34" charset="0"/>
              <a:ea typeface="Tahoma" panose="020B0604030504040204" pitchFamily="34" charset="0"/>
              <a:cs typeface="Arial" panose="020B0604020202020204" pitchFamily="34" charset="0"/>
            </a:rPr>
            <a:t>, </a:t>
          </a:r>
          <a:r>
            <a:rPr lang="vi-VN" sz="2800" b="1" dirty="0">
              <a:latin typeface="Arial" panose="020B0604020202020204" pitchFamily="34" charset="0"/>
              <a:ea typeface="Tahoma" panose="020B0604030504040204" pitchFamily="34" charset="0"/>
              <a:cs typeface="Arial" panose="020B0604020202020204" pitchFamily="34" charset="0"/>
            </a:rPr>
            <a:t>phiếu bầu</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cử</a:t>
          </a:r>
          <a:endParaRPr lang="en-US" sz="2800" b="1" dirty="0">
            <a:latin typeface="Arial" panose="020B0604020202020204" pitchFamily="34" charset="0"/>
            <a:ea typeface="Tahoma" panose="020B0604030504040204" pitchFamily="34" charset="0"/>
            <a:cs typeface="Arial" panose="020B0604020202020204" pitchFamily="34" charset="0"/>
          </a:endParaRPr>
        </a:p>
      </dgm:t>
    </dgm:pt>
    <dgm:pt modelId="{6A9EB4B9-E123-4BF7-958F-EEF49BC1E06F}" type="parTrans" cxnId="{6A00C9F0-EB19-4859-B4A4-50F3F217BD89}">
      <dgm:prSet/>
      <dgm:spPr/>
      <dgm:t>
        <a:bodyPr/>
        <a:lstStyle/>
        <a:p>
          <a:endParaRPr lang="en-US"/>
        </a:p>
      </dgm:t>
    </dgm:pt>
    <dgm:pt modelId="{E2C956A8-4287-4EE5-9591-76742A7D936B}" type="sibTrans" cxnId="{6A00C9F0-EB19-4859-B4A4-50F3F217BD89}">
      <dgm:prSet/>
      <dgm:spPr/>
      <dgm:t>
        <a:bodyPr/>
        <a:lstStyle/>
        <a:p>
          <a:endParaRPr lang="en-US"/>
        </a:p>
      </dgm:t>
    </dgm:pt>
    <dgm:pt modelId="{FBAD8897-CBAE-4C38-BB5C-F16C3DF5BD34}">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(7)</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Thông tin </a:t>
          </a:r>
          <a:r>
            <a:rPr lang="en-US" sz="2800" b="1" dirty="0" err="1">
              <a:latin typeface="Arial" panose="020B0604020202020204" pitchFamily="34" charset="0"/>
              <a:ea typeface="Tahoma" panose="020B0604030504040204" pitchFamily="34" charset="0"/>
              <a:cs typeface="Arial" panose="020B0604020202020204" pitchFamily="34" charset="0"/>
            </a:rPr>
            <a:t>thường</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xuyên</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trước</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ngày</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bầu</a:t>
          </a:r>
          <a:r>
            <a:rPr lang="en-US" sz="2800" b="1" dirty="0">
              <a:latin typeface="Arial" panose="020B0604020202020204" pitchFamily="34" charset="0"/>
              <a:ea typeface="Tahoma" panose="020B0604030504040204" pitchFamily="34" charset="0"/>
              <a:cs typeface="Arial" panose="020B0604020202020204" pitchFamily="34" charset="0"/>
            </a:rPr>
            <a:t> </a:t>
          </a:r>
          <a:r>
            <a:rPr lang="en-US" sz="2800" b="1" dirty="0" err="1">
              <a:latin typeface="Arial" panose="020B0604020202020204" pitchFamily="34" charset="0"/>
              <a:ea typeface="Tahoma" panose="020B0604030504040204" pitchFamily="34" charset="0"/>
              <a:cs typeface="Arial" panose="020B0604020202020204" pitchFamily="34" charset="0"/>
            </a:rPr>
            <a:t>cử</a:t>
          </a:r>
          <a:endParaRPr lang="en-US" sz="2800" b="1" dirty="0">
            <a:latin typeface="Arial" panose="020B0604020202020204" pitchFamily="34" charset="0"/>
            <a:ea typeface="Tahoma" panose="020B0604030504040204" pitchFamily="34" charset="0"/>
            <a:cs typeface="Arial" panose="020B0604020202020204" pitchFamily="34" charset="0"/>
          </a:endParaRPr>
        </a:p>
      </dgm:t>
    </dgm:pt>
    <dgm:pt modelId="{508B559B-3FD5-4546-BEC5-9252C7C75BF9}" type="parTrans" cxnId="{FB40FE16-BF8C-44B3-9347-0A1897A8136C}">
      <dgm:prSet/>
      <dgm:spPr/>
      <dgm:t>
        <a:bodyPr/>
        <a:lstStyle/>
        <a:p>
          <a:endParaRPr lang="en-US"/>
        </a:p>
      </dgm:t>
    </dgm:pt>
    <dgm:pt modelId="{2BC5912A-D9A4-4A95-9984-99C68221E21D}" type="sibTrans" cxnId="{FB40FE16-BF8C-44B3-9347-0A1897A8136C}">
      <dgm:prSet/>
      <dgm:spPr/>
      <dgm:t>
        <a:bodyPr/>
        <a:lstStyle/>
        <a:p>
          <a:endParaRPr lang="en-US"/>
        </a:p>
      </dgm:t>
    </dgm:pt>
    <dgm:pt modelId="{7BC9669E-D1BB-4D95-95D5-F2F21308D492}" type="pres">
      <dgm:prSet presAssocID="{089B3531-EBF3-4D17-A2D4-94EDDDAC5835}" presName="Name0" presStyleCnt="0">
        <dgm:presLayoutVars>
          <dgm:dir/>
          <dgm:resizeHandles/>
        </dgm:presLayoutVars>
      </dgm:prSet>
      <dgm:spPr/>
      <dgm:t>
        <a:bodyPr/>
        <a:lstStyle/>
        <a:p>
          <a:endParaRPr lang="en-US"/>
        </a:p>
      </dgm:t>
    </dgm:pt>
    <dgm:pt modelId="{7A646CE8-BC2F-4395-9207-EC92AB8AC133}" type="pres">
      <dgm:prSet presAssocID="{A89FE750-96DA-4030-A576-B59BC3527CC5}" presName="compNode" presStyleCnt="0"/>
      <dgm:spPr/>
    </dgm:pt>
    <dgm:pt modelId="{F7F6F2E1-07AC-446C-9F8D-CB08DBDF33F7}" type="pres">
      <dgm:prSet presAssocID="{A89FE750-96DA-4030-A576-B59BC3527CC5}" presName="dummyConnPt" presStyleCnt="0"/>
      <dgm:spPr/>
    </dgm:pt>
    <dgm:pt modelId="{F4F0CE52-4D41-4A04-85B4-4D83D933F1E9}" type="pres">
      <dgm:prSet presAssocID="{A89FE750-96DA-4030-A576-B59BC3527CC5}" presName="node" presStyleLbl="node1" presStyleIdx="0" presStyleCnt="7">
        <dgm:presLayoutVars>
          <dgm:bulletEnabled val="1"/>
        </dgm:presLayoutVars>
      </dgm:prSet>
      <dgm:spPr/>
      <dgm:t>
        <a:bodyPr/>
        <a:lstStyle/>
        <a:p>
          <a:endParaRPr lang="en-US"/>
        </a:p>
      </dgm:t>
    </dgm:pt>
    <dgm:pt modelId="{17496CEA-5852-4891-B93A-BC4265C7DBF9}" type="pres">
      <dgm:prSet presAssocID="{68DECA41-40DD-4252-953E-A21CA2886B0B}" presName="sibTrans" presStyleLbl="bgSibTrans2D1" presStyleIdx="0" presStyleCnt="6"/>
      <dgm:spPr/>
      <dgm:t>
        <a:bodyPr/>
        <a:lstStyle/>
        <a:p>
          <a:endParaRPr lang="en-US"/>
        </a:p>
      </dgm:t>
    </dgm:pt>
    <dgm:pt modelId="{1FD4886D-31A7-4065-BBF0-365C5B20CCBC}" type="pres">
      <dgm:prSet presAssocID="{1D0ADC4A-BBCC-4DF2-BB0D-01EB1F83657A}" presName="compNode" presStyleCnt="0"/>
      <dgm:spPr/>
    </dgm:pt>
    <dgm:pt modelId="{7A88CEB5-EFF4-43AF-B6F7-DD12C10BB23F}" type="pres">
      <dgm:prSet presAssocID="{1D0ADC4A-BBCC-4DF2-BB0D-01EB1F83657A}" presName="dummyConnPt" presStyleCnt="0"/>
      <dgm:spPr/>
    </dgm:pt>
    <dgm:pt modelId="{F421456C-34DA-45DC-AB47-D2FD237756BA}" type="pres">
      <dgm:prSet presAssocID="{1D0ADC4A-BBCC-4DF2-BB0D-01EB1F83657A}" presName="node" presStyleLbl="node1" presStyleIdx="1" presStyleCnt="7">
        <dgm:presLayoutVars>
          <dgm:bulletEnabled val="1"/>
        </dgm:presLayoutVars>
      </dgm:prSet>
      <dgm:spPr/>
      <dgm:t>
        <a:bodyPr/>
        <a:lstStyle/>
        <a:p>
          <a:endParaRPr lang="en-US"/>
        </a:p>
      </dgm:t>
    </dgm:pt>
    <dgm:pt modelId="{2BEFBFDD-CC5F-4BF4-A362-09D266EA7BEA}" type="pres">
      <dgm:prSet presAssocID="{20939BCE-3A97-4763-B6CD-323FA45DB632}" presName="sibTrans" presStyleLbl="bgSibTrans2D1" presStyleIdx="1" presStyleCnt="6"/>
      <dgm:spPr/>
      <dgm:t>
        <a:bodyPr/>
        <a:lstStyle/>
        <a:p>
          <a:endParaRPr lang="en-US"/>
        </a:p>
      </dgm:t>
    </dgm:pt>
    <dgm:pt modelId="{08DE3CC4-73C5-4A10-AB7B-273FF2D1EFB2}" type="pres">
      <dgm:prSet presAssocID="{0015E7DA-7AE9-4C80-93E8-72CE608D36F2}" presName="compNode" presStyleCnt="0"/>
      <dgm:spPr/>
    </dgm:pt>
    <dgm:pt modelId="{3F3488AB-E5BB-440F-B0AE-94C41ED323E7}" type="pres">
      <dgm:prSet presAssocID="{0015E7DA-7AE9-4C80-93E8-72CE608D36F2}" presName="dummyConnPt" presStyleCnt="0"/>
      <dgm:spPr/>
    </dgm:pt>
    <dgm:pt modelId="{6A9BEBDD-80F0-491C-A6A8-F5B9A36BBE56}" type="pres">
      <dgm:prSet presAssocID="{0015E7DA-7AE9-4C80-93E8-72CE608D36F2}" presName="node" presStyleLbl="node1" presStyleIdx="2" presStyleCnt="7">
        <dgm:presLayoutVars>
          <dgm:bulletEnabled val="1"/>
        </dgm:presLayoutVars>
      </dgm:prSet>
      <dgm:spPr/>
      <dgm:t>
        <a:bodyPr/>
        <a:lstStyle/>
        <a:p>
          <a:endParaRPr lang="en-US"/>
        </a:p>
      </dgm:t>
    </dgm:pt>
    <dgm:pt modelId="{A9ACAC3C-914C-43D6-9721-AA6D5F1F88DB}" type="pres">
      <dgm:prSet presAssocID="{8D71FAA4-A303-4F95-8285-6038D165DE71}" presName="sibTrans" presStyleLbl="bgSibTrans2D1" presStyleIdx="2" presStyleCnt="6"/>
      <dgm:spPr/>
      <dgm:t>
        <a:bodyPr/>
        <a:lstStyle/>
        <a:p>
          <a:endParaRPr lang="en-US"/>
        </a:p>
      </dgm:t>
    </dgm:pt>
    <dgm:pt modelId="{B845589F-A72D-4FC1-9007-4C3D264D8765}" type="pres">
      <dgm:prSet presAssocID="{F66E4448-2448-4F26-A5B1-4434B91ED1E6}" presName="compNode" presStyleCnt="0"/>
      <dgm:spPr/>
    </dgm:pt>
    <dgm:pt modelId="{3A51A5FA-AD87-4834-8006-C8BEEDDB41D4}" type="pres">
      <dgm:prSet presAssocID="{F66E4448-2448-4F26-A5B1-4434B91ED1E6}" presName="dummyConnPt" presStyleCnt="0"/>
      <dgm:spPr/>
    </dgm:pt>
    <dgm:pt modelId="{F4800912-81B7-43CB-9505-70431B0C6589}" type="pres">
      <dgm:prSet presAssocID="{F66E4448-2448-4F26-A5B1-4434B91ED1E6}" presName="node" presStyleLbl="node1" presStyleIdx="3" presStyleCnt="7">
        <dgm:presLayoutVars>
          <dgm:bulletEnabled val="1"/>
        </dgm:presLayoutVars>
      </dgm:prSet>
      <dgm:spPr/>
      <dgm:t>
        <a:bodyPr/>
        <a:lstStyle/>
        <a:p>
          <a:endParaRPr lang="en-US"/>
        </a:p>
      </dgm:t>
    </dgm:pt>
    <dgm:pt modelId="{CF7C4A50-B7C4-4BEC-9353-36C497F0D959}" type="pres">
      <dgm:prSet presAssocID="{1078D212-D7E5-41EA-81D8-DF18260B70BF}" presName="sibTrans" presStyleLbl="bgSibTrans2D1" presStyleIdx="3" presStyleCnt="6" custAng="21428062" custLinFactNeighborX="19972" custLinFactNeighborY="-20318"/>
      <dgm:spPr/>
      <dgm:t>
        <a:bodyPr/>
        <a:lstStyle/>
        <a:p>
          <a:endParaRPr lang="en-US"/>
        </a:p>
      </dgm:t>
    </dgm:pt>
    <dgm:pt modelId="{372520DA-9BCD-46F2-936D-B2F588986554}" type="pres">
      <dgm:prSet presAssocID="{C0764509-CBEE-4720-A17C-B9B514086148}" presName="compNode" presStyleCnt="0"/>
      <dgm:spPr/>
    </dgm:pt>
    <dgm:pt modelId="{D246D208-91F4-4EDB-9EC9-FE35E1C110DE}" type="pres">
      <dgm:prSet presAssocID="{C0764509-CBEE-4720-A17C-B9B514086148}" presName="dummyConnPt" presStyleCnt="0"/>
      <dgm:spPr/>
    </dgm:pt>
    <dgm:pt modelId="{313BE94B-F3A3-49D5-A727-86F33C6D1BFC}" type="pres">
      <dgm:prSet presAssocID="{C0764509-CBEE-4720-A17C-B9B514086148}" presName="node" presStyleLbl="node1" presStyleIdx="4" presStyleCnt="7" custScaleX="120920" custScaleY="127721" custLinFactNeighborX="5909" custLinFactNeighborY="-67853">
        <dgm:presLayoutVars>
          <dgm:bulletEnabled val="1"/>
        </dgm:presLayoutVars>
      </dgm:prSet>
      <dgm:spPr/>
      <dgm:t>
        <a:bodyPr/>
        <a:lstStyle/>
        <a:p>
          <a:endParaRPr lang="en-US"/>
        </a:p>
      </dgm:t>
    </dgm:pt>
    <dgm:pt modelId="{5A98F203-BE0E-491D-803D-DB069FBFE544}" type="pres">
      <dgm:prSet presAssocID="{52772AB8-8AF6-466E-A63B-A3CE1FDBB886}" presName="sibTrans" presStyleLbl="bgSibTrans2D1" presStyleIdx="4" presStyleCnt="6" custAng="71575" custFlipVert="1" custScaleX="90244" custScaleY="20745"/>
      <dgm:spPr/>
      <dgm:t>
        <a:bodyPr/>
        <a:lstStyle/>
        <a:p>
          <a:endParaRPr lang="en-US"/>
        </a:p>
      </dgm:t>
    </dgm:pt>
    <dgm:pt modelId="{75AAD84E-2312-43EE-92EB-654C7D290B68}" type="pres">
      <dgm:prSet presAssocID="{7E8EE511-D790-48BB-A714-ED7E7486E660}" presName="compNode" presStyleCnt="0"/>
      <dgm:spPr/>
    </dgm:pt>
    <dgm:pt modelId="{1DA0FCA1-C5AF-4527-B99C-52E14E5CDF9C}" type="pres">
      <dgm:prSet presAssocID="{7E8EE511-D790-48BB-A714-ED7E7486E660}" presName="dummyConnPt" presStyleCnt="0"/>
      <dgm:spPr/>
    </dgm:pt>
    <dgm:pt modelId="{4D414069-0856-4F69-B555-F0D02F20629C}" type="pres">
      <dgm:prSet presAssocID="{7E8EE511-D790-48BB-A714-ED7E7486E660}" presName="node" presStyleLbl="node1" presStyleIdx="5" presStyleCnt="7" custLinFactX="39107" custLinFactNeighborX="100000" custLinFactNeighborY="51396">
        <dgm:presLayoutVars>
          <dgm:bulletEnabled val="1"/>
        </dgm:presLayoutVars>
      </dgm:prSet>
      <dgm:spPr/>
      <dgm:t>
        <a:bodyPr/>
        <a:lstStyle/>
        <a:p>
          <a:endParaRPr lang="en-US"/>
        </a:p>
      </dgm:t>
    </dgm:pt>
    <dgm:pt modelId="{0ECE83F6-F64D-4A01-BE88-CFA291B5E808}" type="pres">
      <dgm:prSet presAssocID="{E2C956A8-4287-4EE5-9591-76742A7D936B}" presName="sibTrans" presStyleLbl="bgSibTrans2D1" presStyleIdx="5" presStyleCnt="6" custAng="5584833" custFlipVert="1" custScaleX="44504" custScaleY="138826" custLinFactY="-162208" custLinFactNeighborX="-19626" custLinFactNeighborY="-200000"/>
      <dgm:spPr/>
      <dgm:t>
        <a:bodyPr/>
        <a:lstStyle/>
        <a:p>
          <a:endParaRPr lang="en-US"/>
        </a:p>
      </dgm:t>
    </dgm:pt>
    <dgm:pt modelId="{43851FED-FF5C-48CD-886D-F4DFA1453BE4}" type="pres">
      <dgm:prSet presAssocID="{FBAD8897-CBAE-4C38-BB5C-F16C3DF5BD34}" presName="compNode" presStyleCnt="0"/>
      <dgm:spPr/>
    </dgm:pt>
    <dgm:pt modelId="{F1477CEA-FFE5-4C4D-A3E4-459C045563BB}" type="pres">
      <dgm:prSet presAssocID="{FBAD8897-CBAE-4C38-BB5C-F16C3DF5BD34}" presName="dummyConnPt" presStyleCnt="0"/>
      <dgm:spPr/>
    </dgm:pt>
    <dgm:pt modelId="{0B7B2F3B-4766-40FB-86A7-BEB6E9378510}" type="pres">
      <dgm:prSet presAssocID="{FBAD8897-CBAE-4C38-BB5C-F16C3DF5BD34}" presName="node" presStyleLbl="node1" presStyleIdx="6" presStyleCnt="7" custScaleY="158016" custLinFactY="100000" custLinFactNeighborX="1169" custLinFactNeighborY="118080">
        <dgm:presLayoutVars>
          <dgm:bulletEnabled val="1"/>
        </dgm:presLayoutVars>
      </dgm:prSet>
      <dgm:spPr/>
      <dgm:t>
        <a:bodyPr/>
        <a:lstStyle/>
        <a:p>
          <a:endParaRPr lang="en-US"/>
        </a:p>
      </dgm:t>
    </dgm:pt>
  </dgm:ptLst>
  <dgm:cxnLst>
    <dgm:cxn modelId="{491BC234-63A6-41C0-B35C-1278FB77DB51}" type="presOf" srcId="{F66E4448-2448-4F26-A5B1-4434B91ED1E6}" destId="{F4800912-81B7-43CB-9505-70431B0C6589}" srcOrd="0" destOrd="0" presId="urn:microsoft.com/office/officeart/2005/8/layout/bProcess4"/>
    <dgm:cxn modelId="{2BC62C93-363A-4886-A4AA-E1149631A492}" type="presOf" srcId="{20939BCE-3A97-4763-B6CD-323FA45DB632}" destId="{2BEFBFDD-CC5F-4BF4-A362-09D266EA7BEA}" srcOrd="0" destOrd="0" presId="urn:microsoft.com/office/officeart/2005/8/layout/bProcess4"/>
    <dgm:cxn modelId="{032A9CFA-C886-4A86-B3E8-216D8BFA230C}" type="presOf" srcId="{8D71FAA4-A303-4F95-8285-6038D165DE71}" destId="{A9ACAC3C-914C-43D6-9721-AA6D5F1F88DB}" srcOrd="0" destOrd="0" presId="urn:microsoft.com/office/officeart/2005/8/layout/bProcess4"/>
    <dgm:cxn modelId="{D1D5C74A-559D-424A-B4AA-051665877AB4}" type="presOf" srcId="{68DECA41-40DD-4252-953E-A21CA2886B0B}" destId="{17496CEA-5852-4891-B93A-BC4265C7DBF9}" srcOrd="0" destOrd="0" presId="urn:microsoft.com/office/officeart/2005/8/layout/bProcess4"/>
    <dgm:cxn modelId="{1BF1BA1E-F5D0-4B9D-957A-5B49F04D27DB}" type="presOf" srcId="{A89FE750-96DA-4030-A576-B59BC3527CC5}" destId="{F4F0CE52-4D41-4A04-85B4-4D83D933F1E9}" srcOrd="0" destOrd="0" presId="urn:microsoft.com/office/officeart/2005/8/layout/bProcess4"/>
    <dgm:cxn modelId="{7C0A040C-C248-4C1B-8056-352A70537B66}" type="presOf" srcId="{0015E7DA-7AE9-4C80-93E8-72CE608D36F2}" destId="{6A9BEBDD-80F0-491C-A6A8-F5B9A36BBE56}" srcOrd="0" destOrd="0" presId="urn:microsoft.com/office/officeart/2005/8/layout/bProcess4"/>
    <dgm:cxn modelId="{2A10CD57-1459-4E2F-B1AD-254E30017103}" type="presOf" srcId="{E2C956A8-4287-4EE5-9591-76742A7D936B}" destId="{0ECE83F6-F64D-4A01-BE88-CFA291B5E808}" srcOrd="0" destOrd="0" presId="urn:microsoft.com/office/officeart/2005/8/layout/bProcess4"/>
    <dgm:cxn modelId="{9D491E85-94C2-47C2-9D94-28E4D90FEE96}" type="presOf" srcId="{7E8EE511-D790-48BB-A714-ED7E7486E660}" destId="{4D414069-0856-4F69-B555-F0D02F20629C}" srcOrd="0" destOrd="0" presId="urn:microsoft.com/office/officeart/2005/8/layout/bProcess4"/>
    <dgm:cxn modelId="{43996667-7A1B-44DD-8789-5E574A9CD5AE}" type="presOf" srcId="{52772AB8-8AF6-466E-A63B-A3CE1FDBB886}" destId="{5A98F203-BE0E-491D-803D-DB069FBFE544}" srcOrd="0" destOrd="0" presId="urn:microsoft.com/office/officeart/2005/8/layout/bProcess4"/>
    <dgm:cxn modelId="{38BB7162-28FC-4340-8998-A432465650CC}" type="presOf" srcId="{1D0ADC4A-BBCC-4DF2-BB0D-01EB1F83657A}" destId="{F421456C-34DA-45DC-AB47-D2FD237756BA}" srcOrd="0" destOrd="0" presId="urn:microsoft.com/office/officeart/2005/8/layout/bProcess4"/>
    <dgm:cxn modelId="{B0EEFC4A-7838-44CB-94B4-ACD9686ADC15}" type="presOf" srcId="{FBAD8897-CBAE-4C38-BB5C-F16C3DF5BD34}" destId="{0B7B2F3B-4766-40FB-86A7-BEB6E9378510}" srcOrd="0" destOrd="0" presId="urn:microsoft.com/office/officeart/2005/8/layout/bProcess4"/>
    <dgm:cxn modelId="{D435FEA0-CFEB-4BA5-808E-35341C2168D5}" srcId="{089B3531-EBF3-4D17-A2D4-94EDDDAC5835}" destId="{C0764509-CBEE-4720-A17C-B9B514086148}" srcOrd="4" destOrd="0" parTransId="{AF9F2962-8D15-44C9-943C-3C6B9C37C8AB}" sibTransId="{52772AB8-8AF6-466E-A63B-A3CE1FDBB886}"/>
    <dgm:cxn modelId="{C153D142-8D2D-407D-9D83-896C842679D2}" srcId="{089B3531-EBF3-4D17-A2D4-94EDDDAC5835}" destId="{F66E4448-2448-4F26-A5B1-4434B91ED1E6}" srcOrd="3" destOrd="0" parTransId="{6B6EC7D8-ED58-426E-812A-6FDB950B3D1E}" sibTransId="{1078D212-D7E5-41EA-81D8-DF18260B70BF}"/>
    <dgm:cxn modelId="{6A00C9F0-EB19-4859-B4A4-50F3F217BD89}" srcId="{089B3531-EBF3-4D17-A2D4-94EDDDAC5835}" destId="{7E8EE511-D790-48BB-A714-ED7E7486E660}" srcOrd="5" destOrd="0" parTransId="{6A9EB4B9-E123-4BF7-958F-EEF49BC1E06F}" sibTransId="{E2C956A8-4287-4EE5-9591-76742A7D936B}"/>
    <dgm:cxn modelId="{9AD0D97A-FECF-4E2C-8B5D-481DB27A2215}" srcId="{089B3531-EBF3-4D17-A2D4-94EDDDAC5835}" destId="{A89FE750-96DA-4030-A576-B59BC3527CC5}" srcOrd="0" destOrd="0" parTransId="{E696693D-F367-4E43-9503-AF36EFE4130A}" sibTransId="{68DECA41-40DD-4252-953E-A21CA2886B0B}"/>
    <dgm:cxn modelId="{B8824F9B-F981-430C-BF97-478C2E93294A}" type="presOf" srcId="{C0764509-CBEE-4720-A17C-B9B514086148}" destId="{313BE94B-F3A3-49D5-A727-86F33C6D1BFC}" srcOrd="0" destOrd="0" presId="urn:microsoft.com/office/officeart/2005/8/layout/bProcess4"/>
    <dgm:cxn modelId="{A223F83D-C820-4E5A-83DC-36ED43EE1516}" type="presOf" srcId="{1078D212-D7E5-41EA-81D8-DF18260B70BF}" destId="{CF7C4A50-B7C4-4BEC-9353-36C497F0D959}" srcOrd="0" destOrd="0" presId="urn:microsoft.com/office/officeart/2005/8/layout/bProcess4"/>
    <dgm:cxn modelId="{8B77DC4C-ADFB-4C5E-88F3-03492042A413}" srcId="{089B3531-EBF3-4D17-A2D4-94EDDDAC5835}" destId="{1D0ADC4A-BBCC-4DF2-BB0D-01EB1F83657A}" srcOrd="1" destOrd="0" parTransId="{FADC4849-EA9E-4269-A397-214D3DD5FF11}" sibTransId="{20939BCE-3A97-4763-B6CD-323FA45DB632}"/>
    <dgm:cxn modelId="{FB40FE16-BF8C-44B3-9347-0A1897A8136C}" srcId="{089B3531-EBF3-4D17-A2D4-94EDDDAC5835}" destId="{FBAD8897-CBAE-4C38-BB5C-F16C3DF5BD34}" srcOrd="6" destOrd="0" parTransId="{508B559B-3FD5-4546-BEC5-9252C7C75BF9}" sibTransId="{2BC5912A-D9A4-4A95-9984-99C68221E21D}"/>
    <dgm:cxn modelId="{1E491FFE-C4A8-4C01-ADB8-DF3D2E49DE64}" srcId="{089B3531-EBF3-4D17-A2D4-94EDDDAC5835}" destId="{0015E7DA-7AE9-4C80-93E8-72CE608D36F2}" srcOrd="2" destOrd="0" parTransId="{B132C7D5-2030-4F2A-A21D-C16AE92B47AA}" sibTransId="{8D71FAA4-A303-4F95-8285-6038D165DE71}"/>
    <dgm:cxn modelId="{87622EBF-FEFE-4038-9C18-93B7DD9670F7}" type="presOf" srcId="{089B3531-EBF3-4D17-A2D4-94EDDDAC5835}" destId="{7BC9669E-D1BB-4D95-95D5-F2F21308D492}" srcOrd="0" destOrd="0" presId="urn:microsoft.com/office/officeart/2005/8/layout/bProcess4"/>
    <dgm:cxn modelId="{E8495AD6-E18B-454E-B282-588CF32C783B}" type="presParOf" srcId="{7BC9669E-D1BB-4D95-95D5-F2F21308D492}" destId="{7A646CE8-BC2F-4395-9207-EC92AB8AC133}" srcOrd="0" destOrd="0" presId="urn:microsoft.com/office/officeart/2005/8/layout/bProcess4"/>
    <dgm:cxn modelId="{E6F67687-0381-4D28-BFC9-F59BA53EFCA7}" type="presParOf" srcId="{7A646CE8-BC2F-4395-9207-EC92AB8AC133}" destId="{F7F6F2E1-07AC-446C-9F8D-CB08DBDF33F7}" srcOrd="0" destOrd="0" presId="urn:microsoft.com/office/officeart/2005/8/layout/bProcess4"/>
    <dgm:cxn modelId="{5746AF41-655F-483C-BAF2-71FB73D8A526}" type="presParOf" srcId="{7A646CE8-BC2F-4395-9207-EC92AB8AC133}" destId="{F4F0CE52-4D41-4A04-85B4-4D83D933F1E9}" srcOrd="1" destOrd="0" presId="urn:microsoft.com/office/officeart/2005/8/layout/bProcess4"/>
    <dgm:cxn modelId="{7309E2F1-A6BE-47C4-A071-4E9DC3C8C80E}" type="presParOf" srcId="{7BC9669E-D1BB-4D95-95D5-F2F21308D492}" destId="{17496CEA-5852-4891-B93A-BC4265C7DBF9}" srcOrd="1" destOrd="0" presId="urn:microsoft.com/office/officeart/2005/8/layout/bProcess4"/>
    <dgm:cxn modelId="{086913CC-EC8C-486A-971B-A6D03E5139DE}" type="presParOf" srcId="{7BC9669E-D1BB-4D95-95D5-F2F21308D492}" destId="{1FD4886D-31A7-4065-BBF0-365C5B20CCBC}" srcOrd="2" destOrd="0" presId="urn:microsoft.com/office/officeart/2005/8/layout/bProcess4"/>
    <dgm:cxn modelId="{8F257732-DB0F-4475-8D24-9FA963B7254E}" type="presParOf" srcId="{1FD4886D-31A7-4065-BBF0-365C5B20CCBC}" destId="{7A88CEB5-EFF4-43AF-B6F7-DD12C10BB23F}" srcOrd="0" destOrd="0" presId="urn:microsoft.com/office/officeart/2005/8/layout/bProcess4"/>
    <dgm:cxn modelId="{9A275B7E-69CA-4204-9A7D-9779F559FC26}" type="presParOf" srcId="{1FD4886D-31A7-4065-BBF0-365C5B20CCBC}" destId="{F421456C-34DA-45DC-AB47-D2FD237756BA}" srcOrd="1" destOrd="0" presId="urn:microsoft.com/office/officeart/2005/8/layout/bProcess4"/>
    <dgm:cxn modelId="{F416B810-28CD-4C65-8834-B61636DF1D43}" type="presParOf" srcId="{7BC9669E-D1BB-4D95-95D5-F2F21308D492}" destId="{2BEFBFDD-CC5F-4BF4-A362-09D266EA7BEA}" srcOrd="3" destOrd="0" presId="urn:microsoft.com/office/officeart/2005/8/layout/bProcess4"/>
    <dgm:cxn modelId="{A7515137-743D-4B13-AAC5-67F6A95C2DE9}" type="presParOf" srcId="{7BC9669E-D1BB-4D95-95D5-F2F21308D492}" destId="{08DE3CC4-73C5-4A10-AB7B-273FF2D1EFB2}" srcOrd="4" destOrd="0" presId="urn:microsoft.com/office/officeart/2005/8/layout/bProcess4"/>
    <dgm:cxn modelId="{655C4E4A-B2D0-4040-A669-74CB5F112F14}" type="presParOf" srcId="{08DE3CC4-73C5-4A10-AB7B-273FF2D1EFB2}" destId="{3F3488AB-E5BB-440F-B0AE-94C41ED323E7}" srcOrd="0" destOrd="0" presId="urn:microsoft.com/office/officeart/2005/8/layout/bProcess4"/>
    <dgm:cxn modelId="{C6C6B557-E126-48CB-B7F5-DC245A29F92F}" type="presParOf" srcId="{08DE3CC4-73C5-4A10-AB7B-273FF2D1EFB2}" destId="{6A9BEBDD-80F0-491C-A6A8-F5B9A36BBE56}" srcOrd="1" destOrd="0" presId="urn:microsoft.com/office/officeart/2005/8/layout/bProcess4"/>
    <dgm:cxn modelId="{3DCB5F21-0E5B-4CF2-B50D-1439F8D3D78B}" type="presParOf" srcId="{7BC9669E-D1BB-4D95-95D5-F2F21308D492}" destId="{A9ACAC3C-914C-43D6-9721-AA6D5F1F88DB}" srcOrd="5" destOrd="0" presId="urn:microsoft.com/office/officeart/2005/8/layout/bProcess4"/>
    <dgm:cxn modelId="{FB925430-E1AC-4328-80D7-32CE57AD90DB}" type="presParOf" srcId="{7BC9669E-D1BB-4D95-95D5-F2F21308D492}" destId="{B845589F-A72D-4FC1-9007-4C3D264D8765}" srcOrd="6" destOrd="0" presId="urn:microsoft.com/office/officeart/2005/8/layout/bProcess4"/>
    <dgm:cxn modelId="{6DCB9BA6-0FDD-47AA-B3EE-514A087B50CC}" type="presParOf" srcId="{B845589F-A72D-4FC1-9007-4C3D264D8765}" destId="{3A51A5FA-AD87-4834-8006-C8BEEDDB41D4}" srcOrd="0" destOrd="0" presId="urn:microsoft.com/office/officeart/2005/8/layout/bProcess4"/>
    <dgm:cxn modelId="{25003134-EB24-4050-A539-68DE494427F7}" type="presParOf" srcId="{B845589F-A72D-4FC1-9007-4C3D264D8765}" destId="{F4800912-81B7-43CB-9505-70431B0C6589}" srcOrd="1" destOrd="0" presId="urn:microsoft.com/office/officeart/2005/8/layout/bProcess4"/>
    <dgm:cxn modelId="{792E62D2-54B8-4B21-A9E8-EEF68E0F6CCC}" type="presParOf" srcId="{7BC9669E-D1BB-4D95-95D5-F2F21308D492}" destId="{CF7C4A50-B7C4-4BEC-9353-36C497F0D959}" srcOrd="7" destOrd="0" presId="urn:microsoft.com/office/officeart/2005/8/layout/bProcess4"/>
    <dgm:cxn modelId="{8D64DE31-4A8A-4C91-9E98-07184E9FB61B}" type="presParOf" srcId="{7BC9669E-D1BB-4D95-95D5-F2F21308D492}" destId="{372520DA-9BCD-46F2-936D-B2F588986554}" srcOrd="8" destOrd="0" presId="urn:microsoft.com/office/officeart/2005/8/layout/bProcess4"/>
    <dgm:cxn modelId="{BFA4F75E-33FE-4E11-AE09-5ADAD2E5E8B0}" type="presParOf" srcId="{372520DA-9BCD-46F2-936D-B2F588986554}" destId="{D246D208-91F4-4EDB-9EC9-FE35E1C110DE}" srcOrd="0" destOrd="0" presId="urn:microsoft.com/office/officeart/2005/8/layout/bProcess4"/>
    <dgm:cxn modelId="{F949EF9A-2EB2-49C5-82B3-437CBF7B8049}" type="presParOf" srcId="{372520DA-9BCD-46F2-936D-B2F588986554}" destId="{313BE94B-F3A3-49D5-A727-86F33C6D1BFC}" srcOrd="1" destOrd="0" presId="urn:microsoft.com/office/officeart/2005/8/layout/bProcess4"/>
    <dgm:cxn modelId="{0BCBF5FA-5F9B-432E-BC2E-E5542388DB1C}" type="presParOf" srcId="{7BC9669E-D1BB-4D95-95D5-F2F21308D492}" destId="{5A98F203-BE0E-491D-803D-DB069FBFE544}" srcOrd="9" destOrd="0" presId="urn:microsoft.com/office/officeart/2005/8/layout/bProcess4"/>
    <dgm:cxn modelId="{EB53801D-E200-40C8-BA29-C78949325754}" type="presParOf" srcId="{7BC9669E-D1BB-4D95-95D5-F2F21308D492}" destId="{75AAD84E-2312-43EE-92EB-654C7D290B68}" srcOrd="10" destOrd="0" presId="urn:microsoft.com/office/officeart/2005/8/layout/bProcess4"/>
    <dgm:cxn modelId="{F72E672B-EA3E-482F-8E19-4D948AA03261}" type="presParOf" srcId="{75AAD84E-2312-43EE-92EB-654C7D290B68}" destId="{1DA0FCA1-C5AF-4527-B99C-52E14E5CDF9C}" srcOrd="0" destOrd="0" presId="urn:microsoft.com/office/officeart/2005/8/layout/bProcess4"/>
    <dgm:cxn modelId="{DA07F613-92DB-4536-90CE-84C82DFEAEAD}" type="presParOf" srcId="{75AAD84E-2312-43EE-92EB-654C7D290B68}" destId="{4D414069-0856-4F69-B555-F0D02F20629C}" srcOrd="1" destOrd="0" presId="urn:microsoft.com/office/officeart/2005/8/layout/bProcess4"/>
    <dgm:cxn modelId="{A8EBD82F-15C0-4AAA-BBEA-BF3D64521A02}" type="presParOf" srcId="{7BC9669E-D1BB-4D95-95D5-F2F21308D492}" destId="{0ECE83F6-F64D-4A01-BE88-CFA291B5E808}" srcOrd="11" destOrd="0" presId="urn:microsoft.com/office/officeart/2005/8/layout/bProcess4"/>
    <dgm:cxn modelId="{A55D7435-E35E-4919-A98B-1CA08ECA30D1}" type="presParOf" srcId="{7BC9669E-D1BB-4D95-95D5-F2F21308D492}" destId="{43851FED-FF5C-48CD-886D-F4DFA1453BE4}" srcOrd="12" destOrd="0" presId="urn:microsoft.com/office/officeart/2005/8/layout/bProcess4"/>
    <dgm:cxn modelId="{1F35D391-452B-4E27-B280-EF00B44F5093}" type="presParOf" srcId="{43851FED-FF5C-48CD-886D-F4DFA1453BE4}" destId="{F1477CEA-FFE5-4C4D-A3E4-459C045563BB}" srcOrd="0" destOrd="0" presId="urn:microsoft.com/office/officeart/2005/8/layout/bProcess4"/>
    <dgm:cxn modelId="{835A15AB-03E6-4786-B1ED-2E97BBC971BE}" type="presParOf" srcId="{43851FED-FF5C-48CD-886D-F4DFA1453BE4}" destId="{0B7B2F3B-4766-40FB-86A7-BEB6E9378510}"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5A9EFF-BE57-4C48-A5DC-FAB8E8C88C44}" type="doc">
      <dgm:prSet loTypeId="urn:microsoft.com/office/officeart/2005/8/layout/process1" loCatId="process" qsTypeId="urn:microsoft.com/office/officeart/2005/8/quickstyle/simple1" qsCatId="simple" csTypeId="urn:microsoft.com/office/officeart/2005/8/colors/colorful3" csCatId="colorful" phldr="1"/>
      <dgm:spPr/>
    </dgm:pt>
    <dgm:pt modelId="{05969D1E-2F3C-406A-9D8E-0BC23F9BCCA2}">
      <dgm:prSet phldrT="[Text]" custT="1"/>
      <dgm:spPr>
        <a:solidFill>
          <a:schemeClr val="accent4">
            <a:lumMod val="20000"/>
            <a:lumOff val="80000"/>
          </a:schemeClr>
        </a:solidFill>
      </dgm:spPr>
      <dgm:t>
        <a:bodyPr/>
        <a:lstStyle/>
        <a:p>
          <a:r>
            <a:rPr lang="en-US" sz="3000" b="1" dirty="0">
              <a:solidFill>
                <a:srgbClr val="002060"/>
              </a:solidFill>
              <a:latin typeface="Times New Roman" panose="02020603050405020304" pitchFamily="18" charset="0"/>
              <a:cs typeface="Times New Roman" panose="02020603050405020304" pitchFamily="18" charset="0"/>
            </a:rPr>
            <a:t>Chào cờ, </a:t>
          </a:r>
          <a:br>
            <a:rPr lang="en-US" sz="3000" b="1" dirty="0">
              <a:solidFill>
                <a:srgbClr val="002060"/>
              </a:solidFill>
              <a:latin typeface="Times New Roman" panose="02020603050405020304" pitchFamily="18" charset="0"/>
              <a:cs typeface="Times New Roman" panose="02020603050405020304" pitchFamily="18" charset="0"/>
            </a:rPr>
          </a:br>
          <a:r>
            <a:rPr lang="en-US" sz="3000" b="1" dirty="0">
              <a:solidFill>
                <a:srgbClr val="002060"/>
              </a:solidFill>
              <a:latin typeface="Times New Roman" panose="02020603050405020304" pitchFamily="18" charset="0"/>
              <a:cs typeface="Times New Roman" panose="02020603050405020304" pitchFamily="18" charset="0"/>
            </a:rPr>
            <a:t>lý do, giới thiệu</a:t>
          </a:r>
        </a:p>
      </dgm:t>
    </dgm:pt>
    <dgm:pt modelId="{FDF4FEAA-1343-4F37-A4DE-466F797A5FE0}" type="parTrans" cxnId="{DC7D1374-E644-4A19-A737-539E1C05408A}">
      <dgm:prSet/>
      <dgm:spPr/>
      <dgm:t>
        <a:bodyPr/>
        <a:lstStyle/>
        <a:p>
          <a:endParaRPr lang="en-US">
            <a:solidFill>
              <a:srgbClr val="002060"/>
            </a:solidFill>
          </a:endParaRPr>
        </a:p>
      </dgm:t>
    </dgm:pt>
    <dgm:pt modelId="{A1C67084-2B20-4591-A303-8996047B051D}" type="sibTrans" cxnId="{DC7D1374-E644-4A19-A737-539E1C05408A}">
      <dgm:prSet/>
      <dgm:spPr>
        <a:solidFill>
          <a:srgbClr val="FF0000"/>
        </a:solidFill>
      </dgm:spPr>
      <dgm:t>
        <a:bodyPr/>
        <a:lstStyle/>
        <a:p>
          <a:endParaRPr lang="en-US">
            <a:solidFill>
              <a:srgbClr val="002060"/>
            </a:solidFill>
          </a:endParaRPr>
        </a:p>
      </dgm:t>
    </dgm:pt>
    <dgm:pt modelId="{45C772BB-7DF6-4591-8A31-1E279CA68E62}">
      <dgm:prSet phldrT="[Text]" custT="1"/>
      <dgm:spPr>
        <a:solidFill>
          <a:schemeClr val="accent4">
            <a:lumMod val="60000"/>
            <a:lumOff val="40000"/>
          </a:schemeClr>
        </a:solidFill>
      </dgm:spPr>
      <dgm:t>
        <a:bodyPr/>
        <a:lstStyle/>
        <a:p>
          <a:r>
            <a:rPr lang="en-US" sz="3000" b="1" dirty="0">
              <a:solidFill>
                <a:srgbClr val="002060"/>
              </a:solidFill>
              <a:latin typeface="Times New Roman" panose="02020603050405020304" pitchFamily="18" charset="0"/>
              <a:cs typeface="Times New Roman" panose="02020603050405020304" pitchFamily="18" charset="0"/>
            </a:rPr>
            <a:t>Diễn văn khai mạc</a:t>
          </a:r>
        </a:p>
      </dgm:t>
    </dgm:pt>
    <dgm:pt modelId="{F586FA2B-19D2-4268-9711-49EE2B59668F}" type="parTrans" cxnId="{1E5F0303-DD98-4577-8E01-2A411BEB577A}">
      <dgm:prSet/>
      <dgm:spPr/>
      <dgm:t>
        <a:bodyPr/>
        <a:lstStyle/>
        <a:p>
          <a:endParaRPr lang="en-US">
            <a:solidFill>
              <a:srgbClr val="002060"/>
            </a:solidFill>
          </a:endParaRPr>
        </a:p>
      </dgm:t>
    </dgm:pt>
    <dgm:pt modelId="{8DB26A7A-4935-4520-8BA0-B66852479FB6}" type="sibTrans" cxnId="{1E5F0303-DD98-4577-8E01-2A411BEB577A}">
      <dgm:prSet/>
      <dgm:spPr>
        <a:solidFill>
          <a:srgbClr val="FF0000"/>
        </a:solidFill>
      </dgm:spPr>
      <dgm:t>
        <a:bodyPr/>
        <a:lstStyle/>
        <a:p>
          <a:endParaRPr lang="en-US">
            <a:solidFill>
              <a:srgbClr val="002060"/>
            </a:solidFill>
          </a:endParaRPr>
        </a:p>
      </dgm:t>
    </dgm:pt>
    <dgm:pt modelId="{8E3097D0-F638-4E1A-A765-93CD5F8E6DEE}">
      <dgm:prSet phldrT="[Text]" custT="1"/>
      <dgm:spPr>
        <a:solidFill>
          <a:schemeClr val="accent6">
            <a:lumMod val="60000"/>
            <a:lumOff val="40000"/>
          </a:schemeClr>
        </a:solidFill>
      </dgm:spPr>
      <dgm:t>
        <a:bodyPr/>
        <a:lstStyle/>
        <a:p>
          <a:r>
            <a:rPr lang="vi-VN" sz="3000" b="1" dirty="0">
              <a:solidFill>
                <a:srgbClr val="002060"/>
              </a:solidFill>
              <a:latin typeface="Times New Roman" panose="02020603050405020304" pitchFamily="18" charset="0"/>
              <a:cs typeface="Times New Roman" panose="02020603050405020304" pitchFamily="18" charset="0"/>
            </a:rPr>
            <a:t>Thể lệ &amp; nội quy phòng bỏ phiếu</a:t>
          </a:r>
          <a:endParaRPr lang="en-US" sz="3000" dirty="0">
            <a:solidFill>
              <a:srgbClr val="002060"/>
            </a:solidFill>
          </a:endParaRPr>
        </a:p>
      </dgm:t>
    </dgm:pt>
    <dgm:pt modelId="{CF2A6E84-0E5A-4045-A21B-7C4B2860B696}" type="parTrans" cxnId="{6B87723A-1B1B-42AE-AD9F-45210FBE7773}">
      <dgm:prSet/>
      <dgm:spPr/>
      <dgm:t>
        <a:bodyPr/>
        <a:lstStyle/>
        <a:p>
          <a:endParaRPr lang="en-US">
            <a:solidFill>
              <a:srgbClr val="002060"/>
            </a:solidFill>
          </a:endParaRPr>
        </a:p>
      </dgm:t>
    </dgm:pt>
    <dgm:pt modelId="{04873F7F-06B2-42A3-AAF1-05F22AC46C95}" type="sibTrans" cxnId="{6B87723A-1B1B-42AE-AD9F-45210FBE7773}">
      <dgm:prSet/>
      <dgm:spPr>
        <a:solidFill>
          <a:srgbClr val="FF0000"/>
        </a:solidFill>
      </dgm:spPr>
      <dgm:t>
        <a:bodyPr/>
        <a:lstStyle/>
        <a:p>
          <a:endParaRPr lang="en-US">
            <a:solidFill>
              <a:srgbClr val="002060"/>
            </a:solidFill>
          </a:endParaRPr>
        </a:p>
      </dgm:t>
    </dgm:pt>
    <dgm:pt modelId="{AB519138-0759-4602-BE99-B85EC01CDC4B}">
      <dgm:prSet phldrT="[Text]" custT="1"/>
      <dgm:spPr>
        <a:solidFill>
          <a:srgbClr val="FF9999"/>
        </a:solidFill>
      </dgm:spPr>
      <dgm:t>
        <a:bodyPr/>
        <a:lstStyle/>
        <a:p>
          <a:r>
            <a:rPr lang="vi-VN" sz="2800" b="1" dirty="0">
              <a:solidFill>
                <a:srgbClr val="002060"/>
              </a:solidFill>
              <a:latin typeface="Times New Roman" panose="02020603050405020304" pitchFamily="18" charset="0"/>
              <a:cs typeface="Times New Roman" panose="02020603050405020304" pitchFamily="18" charset="0"/>
            </a:rPr>
            <a:t>Kiểm tra hòm phiếu </a:t>
          </a:r>
          <a:r>
            <a:rPr lang="vi-VN" sz="2500" b="1" dirty="0">
              <a:solidFill>
                <a:srgbClr val="002060"/>
              </a:solidFill>
              <a:latin typeface="Times New Roman" panose="02020603050405020304" pitchFamily="18" charset="0"/>
              <a:cs typeface="Times New Roman" panose="02020603050405020304" pitchFamily="18" charset="0"/>
            </a:rPr>
            <a:t>(mời 02 cử tri chứng kiến) </a:t>
          </a:r>
          <a:r>
            <a:rPr lang="vi-VN" sz="2800" b="1" dirty="0">
              <a:solidFill>
                <a:srgbClr val="002060"/>
              </a:solidFill>
              <a:latin typeface="Times New Roman" panose="02020603050405020304" pitchFamily="18" charset="0"/>
              <a:cs typeface="Times New Roman" panose="02020603050405020304" pitchFamily="18" charset="0"/>
            </a:rPr>
            <a:t>→ niêm phong</a:t>
          </a:r>
          <a:endParaRPr lang="en-US" sz="2800" dirty="0">
            <a:solidFill>
              <a:srgbClr val="002060"/>
            </a:solidFill>
          </a:endParaRPr>
        </a:p>
      </dgm:t>
    </dgm:pt>
    <dgm:pt modelId="{C27D8F9A-256B-4D9B-947C-9E5DB837458C}" type="parTrans" cxnId="{D10BB310-5F12-4335-8EBC-C67A714D68B3}">
      <dgm:prSet/>
      <dgm:spPr/>
      <dgm:t>
        <a:bodyPr/>
        <a:lstStyle/>
        <a:p>
          <a:endParaRPr lang="en-US">
            <a:solidFill>
              <a:srgbClr val="002060"/>
            </a:solidFill>
          </a:endParaRPr>
        </a:p>
      </dgm:t>
    </dgm:pt>
    <dgm:pt modelId="{2412DD12-B7C9-4360-803A-9B7A5DB6AC1A}" type="sibTrans" cxnId="{D10BB310-5F12-4335-8EBC-C67A714D68B3}">
      <dgm:prSet/>
      <dgm:spPr/>
      <dgm:t>
        <a:bodyPr/>
        <a:lstStyle/>
        <a:p>
          <a:endParaRPr lang="en-US">
            <a:solidFill>
              <a:srgbClr val="002060"/>
            </a:solidFill>
          </a:endParaRPr>
        </a:p>
      </dgm:t>
    </dgm:pt>
    <dgm:pt modelId="{CA6056F1-2C96-4D9E-8370-36C3A3C20C47}" type="pres">
      <dgm:prSet presAssocID="{725A9EFF-BE57-4C48-A5DC-FAB8E8C88C44}" presName="Name0" presStyleCnt="0">
        <dgm:presLayoutVars>
          <dgm:dir/>
          <dgm:resizeHandles val="exact"/>
        </dgm:presLayoutVars>
      </dgm:prSet>
      <dgm:spPr/>
    </dgm:pt>
    <dgm:pt modelId="{54841D65-1465-4A50-A47D-0E4F5F1B869F}" type="pres">
      <dgm:prSet presAssocID="{05969D1E-2F3C-406A-9D8E-0BC23F9BCCA2}" presName="node" presStyleLbl="node1" presStyleIdx="0" presStyleCnt="4">
        <dgm:presLayoutVars>
          <dgm:bulletEnabled val="1"/>
        </dgm:presLayoutVars>
      </dgm:prSet>
      <dgm:spPr/>
      <dgm:t>
        <a:bodyPr/>
        <a:lstStyle/>
        <a:p>
          <a:endParaRPr lang="en-US"/>
        </a:p>
      </dgm:t>
    </dgm:pt>
    <dgm:pt modelId="{447A5C6C-E919-4D60-BCA1-1FA129B468DF}" type="pres">
      <dgm:prSet presAssocID="{A1C67084-2B20-4591-A303-8996047B051D}" presName="sibTrans" presStyleLbl="sibTrans2D1" presStyleIdx="0" presStyleCnt="3"/>
      <dgm:spPr/>
      <dgm:t>
        <a:bodyPr/>
        <a:lstStyle/>
        <a:p>
          <a:endParaRPr lang="en-US"/>
        </a:p>
      </dgm:t>
    </dgm:pt>
    <dgm:pt modelId="{702D368A-A957-4B9E-8C6E-5B404605A482}" type="pres">
      <dgm:prSet presAssocID="{A1C67084-2B20-4591-A303-8996047B051D}" presName="connectorText" presStyleLbl="sibTrans2D1" presStyleIdx="0" presStyleCnt="3"/>
      <dgm:spPr/>
      <dgm:t>
        <a:bodyPr/>
        <a:lstStyle/>
        <a:p>
          <a:endParaRPr lang="en-US"/>
        </a:p>
      </dgm:t>
    </dgm:pt>
    <dgm:pt modelId="{BE71CFE9-76F3-403F-B3B9-6809D84F3F99}" type="pres">
      <dgm:prSet presAssocID="{45C772BB-7DF6-4591-8A31-1E279CA68E62}" presName="node" presStyleLbl="node1" presStyleIdx="1" presStyleCnt="4" custLinFactNeighborX="-113" custLinFactNeighborY="518">
        <dgm:presLayoutVars>
          <dgm:bulletEnabled val="1"/>
        </dgm:presLayoutVars>
      </dgm:prSet>
      <dgm:spPr/>
      <dgm:t>
        <a:bodyPr/>
        <a:lstStyle/>
        <a:p>
          <a:endParaRPr lang="en-US"/>
        </a:p>
      </dgm:t>
    </dgm:pt>
    <dgm:pt modelId="{B656959C-3530-41C5-A26D-07062A67FFB4}" type="pres">
      <dgm:prSet presAssocID="{8DB26A7A-4935-4520-8BA0-B66852479FB6}" presName="sibTrans" presStyleLbl="sibTrans2D1" presStyleIdx="1" presStyleCnt="3"/>
      <dgm:spPr/>
      <dgm:t>
        <a:bodyPr/>
        <a:lstStyle/>
        <a:p>
          <a:endParaRPr lang="en-US"/>
        </a:p>
      </dgm:t>
    </dgm:pt>
    <dgm:pt modelId="{2AAECB67-89DB-422D-88F4-6DC3BBCAE9E6}" type="pres">
      <dgm:prSet presAssocID="{8DB26A7A-4935-4520-8BA0-B66852479FB6}" presName="connectorText" presStyleLbl="sibTrans2D1" presStyleIdx="1" presStyleCnt="3"/>
      <dgm:spPr/>
      <dgm:t>
        <a:bodyPr/>
        <a:lstStyle/>
        <a:p>
          <a:endParaRPr lang="en-US"/>
        </a:p>
      </dgm:t>
    </dgm:pt>
    <dgm:pt modelId="{075EF80A-6276-4CC7-8947-E8ACD4120546}" type="pres">
      <dgm:prSet presAssocID="{8E3097D0-F638-4E1A-A765-93CD5F8E6DEE}" presName="node" presStyleLbl="node1" presStyleIdx="2" presStyleCnt="4">
        <dgm:presLayoutVars>
          <dgm:bulletEnabled val="1"/>
        </dgm:presLayoutVars>
      </dgm:prSet>
      <dgm:spPr/>
      <dgm:t>
        <a:bodyPr/>
        <a:lstStyle/>
        <a:p>
          <a:endParaRPr lang="en-US"/>
        </a:p>
      </dgm:t>
    </dgm:pt>
    <dgm:pt modelId="{FED8CA81-938C-421E-B45B-6FA99192390B}" type="pres">
      <dgm:prSet presAssocID="{04873F7F-06B2-42A3-AAF1-05F22AC46C95}" presName="sibTrans" presStyleLbl="sibTrans2D1" presStyleIdx="2" presStyleCnt="3"/>
      <dgm:spPr/>
      <dgm:t>
        <a:bodyPr/>
        <a:lstStyle/>
        <a:p>
          <a:endParaRPr lang="en-US"/>
        </a:p>
      </dgm:t>
    </dgm:pt>
    <dgm:pt modelId="{EC4D06D1-2A86-4CB4-9B0D-C343747D2312}" type="pres">
      <dgm:prSet presAssocID="{04873F7F-06B2-42A3-AAF1-05F22AC46C95}" presName="connectorText" presStyleLbl="sibTrans2D1" presStyleIdx="2" presStyleCnt="3"/>
      <dgm:spPr/>
      <dgm:t>
        <a:bodyPr/>
        <a:lstStyle/>
        <a:p>
          <a:endParaRPr lang="en-US"/>
        </a:p>
      </dgm:t>
    </dgm:pt>
    <dgm:pt modelId="{C3859C53-04A5-471D-BD23-19A349BF051B}" type="pres">
      <dgm:prSet presAssocID="{AB519138-0759-4602-BE99-B85EC01CDC4B}" presName="node" presStyleLbl="node1" presStyleIdx="3" presStyleCnt="4">
        <dgm:presLayoutVars>
          <dgm:bulletEnabled val="1"/>
        </dgm:presLayoutVars>
      </dgm:prSet>
      <dgm:spPr/>
      <dgm:t>
        <a:bodyPr/>
        <a:lstStyle/>
        <a:p>
          <a:endParaRPr lang="en-US"/>
        </a:p>
      </dgm:t>
    </dgm:pt>
  </dgm:ptLst>
  <dgm:cxnLst>
    <dgm:cxn modelId="{172CB017-422D-4770-9DDD-9B79E193DEC3}" type="presOf" srcId="{8DB26A7A-4935-4520-8BA0-B66852479FB6}" destId="{B656959C-3530-41C5-A26D-07062A67FFB4}" srcOrd="0" destOrd="0" presId="urn:microsoft.com/office/officeart/2005/8/layout/process1"/>
    <dgm:cxn modelId="{1E5F0303-DD98-4577-8E01-2A411BEB577A}" srcId="{725A9EFF-BE57-4C48-A5DC-FAB8E8C88C44}" destId="{45C772BB-7DF6-4591-8A31-1E279CA68E62}" srcOrd="1" destOrd="0" parTransId="{F586FA2B-19D2-4268-9711-49EE2B59668F}" sibTransId="{8DB26A7A-4935-4520-8BA0-B66852479FB6}"/>
    <dgm:cxn modelId="{D10BB310-5F12-4335-8EBC-C67A714D68B3}" srcId="{725A9EFF-BE57-4C48-A5DC-FAB8E8C88C44}" destId="{AB519138-0759-4602-BE99-B85EC01CDC4B}" srcOrd="3" destOrd="0" parTransId="{C27D8F9A-256B-4D9B-947C-9E5DB837458C}" sibTransId="{2412DD12-B7C9-4360-803A-9B7A5DB6AC1A}"/>
    <dgm:cxn modelId="{88118FC5-98B4-4EB5-96E1-489BE4B46F53}" type="presOf" srcId="{05969D1E-2F3C-406A-9D8E-0BC23F9BCCA2}" destId="{54841D65-1465-4A50-A47D-0E4F5F1B869F}" srcOrd="0" destOrd="0" presId="urn:microsoft.com/office/officeart/2005/8/layout/process1"/>
    <dgm:cxn modelId="{F6C59AD1-755E-44A4-BA87-36992E800861}" type="presOf" srcId="{45C772BB-7DF6-4591-8A31-1E279CA68E62}" destId="{BE71CFE9-76F3-403F-B3B9-6809D84F3F99}" srcOrd="0" destOrd="0" presId="urn:microsoft.com/office/officeart/2005/8/layout/process1"/>
    <dgm:cxn modelId="{EC2F12A5-5555-4E3F-BBBB-54F9D8198CD6}" type="presOf" srcId="{A1C67084-2B20-4591-A303-8996047B051D}" destId="{702D368A-A957-4B9E-8C6E-5B404605A482}" srcOrd="1" destOrd="0" presId="urn:microsoft.com/office/officeart/2005/8/layout/process1"/>
    <dgm:cxn modelId="{DC7D1374-E644-4A19-A737-539E1C05408A}" srcId="{725A9EFF-BE57-4C48-A5DC-FAB8E8C88C44}" destId="{05969D1E-2F3C-406A-9D8E-0BC23F9BCCA2}" srcOrd="0" destOrd="0" parTransId="{FDF4FEAA-1343-4F37-A4DE-466F797A5FE0}" sibTransId="{A1C67084-2B20-4591-A303-8996047B051D}"/>
    <dgm:cxn modelId="{C012F831-E089-42DE-9E49-3138ADAA85AA}" type="presOf" srcId="{04873F7F-06B2-42A3-AAF1-05F22AC46C95}" destId="{EC4D06D1-2A86-4CB4-9B0D-C343747D2312}" srcOrd="1" destOrd="0" presId="urn:microsoft.com/office/officeart/2005/8/layout/process1"/>
    <dgm:cxn modelId="{35EA04A7-8CE2-4798-995E-8E5A1C6F0945}" type="presOf" srcId="{AB519138-0759-4602-BE99-B85EC01CDC4B}" destId="{C3859C53-04A5-471D-BD23-19A349BF051B}" srcOrd="0" destOrd="0" presId="urn:microsoft.com/office/officeart/2005/8/layout/process1"/>
    <dgm:cxn modelId="{6B87723A-1B1B-42AE-AD9F-45210FBE7773}" srcId="{725A9EFF-BE57-4C48-A5DC-FAB8E8C88C44}" destId="{8E3097D0-F638-4E1A-A765-93CD5F8E6DEE}" srcOrd="2" destOrd="0" parTransId="{CF2A6E84-0E5A-4045-A21B-7C4B2860B696}" sibTransId="{04873F7F-06B2-42A3-AAF1-05F22AC46C95}"/>
    <dgm:cxn modelId="{09FDA745-5889-48E3-8396-DA3426494516}" type="presOf" srcId="{8DB26A7A-4935-4520-8BA0-B66852479FB6}" destId="{2AAECB67-89DB-422D-88F4-6DC3BBCAE9E6}" srcOrd="1" destOrd="0" presId="urn:microsoft.com/office/officeart/2005/8/layout/process1"/>
    <dgm:cxn modelId="{DF13528B-FF55-4A6A-9591-18E22C73E6B9}" type="presOf" srcId="{8E3097D0-F638-4E1A-A765-93CD5F8E6DEE}" destId="{075EF80A-6276-4CC7-8947-E8ACD4120546}" srcOrd="0" destOrd="0" presId="urn:microsoft.com/office/officeart/2005/8/layout/process1"/>
    <dgm:cxn modelId="{62905775-9698-4E60-B9F5-866418323F8D}" type="presOf" srcId="{725A9EFF-BE57-4C48-A5DC-FAB8E8C88C44}" destId="{CA6056F1-2C96-4D9E-8370-36C3A3C20C47}" srcOrd="0" destOrd="0" presId="urn:microsoft.com/office/officeart/2005/8/layout/process1"/>
    <dgm:cxn modelId="{11968A98-A980-4A08-B6FE-EC550E1FC6FF}" type="presOf" srcId="{A1C67084-2B20-4591-A303-8996047B051D}" destId="{447A5C6C-E919-4D60-BCA1-1FA129B468DF}" srcOrd="0" destOrd="0" presId="urn:microsoft.com/office/officeart/2005/8/layout/process1"/>
    <dgm:cxn modelId="{FC05D792-A0E2-4573-A8D2-51C59E4CCE8E}" type="presOf" srcId="{04873F7F-06B2-42A3-AAF1-05F22AC46C95}" destId="{FED8CA81-938C-421E-B45B-6FA99192390B}" srcOrd="0" destOrd="0" presId="urn:microsoft.com/office/officeart/2005/8/layout/process1"/>
    <dgm:cxn modelId="{BECCB409-864B-4E73-B113-61F3BEDBB360}" type="presParOf" srcId="{CA6056F1-2C96-4D9E-8370-36C3A3C20C47}" destId="{54841D65-1465-4A50-A47D-0E4F5F1B869F}" srcOrd="0" destOrd="0" presId="urn:microsoft.com/office/officeart/2005/8/layout/process1"/>
    <dgm:cxn modelId="{D280A56B-A5DF-4FAC-8954-8A51F96EBFA5}" type="presParOf" srcId="{CA6056F1-2C96-4D9E-8370-36C3A3C20C47}" destId="{447A5C6C-E919-4D60-BCA1-1FA129B468DF}" srcOrd="1" destOrd="0" presId="urn:microsoft.com/office/officeart/2005/8/layout/process1"/>
    <dgm:cxn modelId="{5AC5339F-0B95-41E1-AF42-E2259A40B968}" type="presParOf" srcId="{447A5C6C-E919-4D60-BCA1-1FA129B468DF}" destId="{702D368A-A957-4B9E-8C6E-5B404605A482}" srcOrd="0" destOrd="0" presId="urn:microsoft.com/office/officeart/2005/8/layout/process1"/>
    <dgm:cxn modelId="{95FCED0D-23E5-42E8-AFEF-3A9426DE00B1}" type="presParOf" srcId="{CA6056F1-2C96-4D9E-8370-36C3A3C20C47}" destId="{BE71CFE9-76F3-403F-B3B9-6809D84F3F99}" srcOrd="2" destOrd="0" presId="urn:microsoft.com/office/officeart/2005/8/layout/process1"/>
    <dgm:cxn modelId="{2E824303-D183-4A67-BB52-F3AF21848619}" type="presParOf" srcId="{CA6056F1-2C96-4D9E-8370-36C3A3C20C47}" destId="{B656959C-3530-41C5-A26D-07062A67FFB4}" srcOrd="3" destOrd="0" presId="urn:microsoft.com/office/officeart/2005/8/layout/process1"/>
    <dgm:cxn modelId="{FD105850-F454-44F0-8E56-3B5E885984DC}" type="presParOf" srcId="{B656959C-3530-41C5-A26D-07062A67FFB4}" destId="{2AAECB67-89DB-422D-88F4-6DC3BBCAE9E6}" srcOrd="0" destOrd="0" presId="urn:microsoft.com/office/officeart/2005/8/layout/process1"/>
    <dgm:cxn modelId="{30D76FD6-66B7-4E73-B7A5-1278BB5EA96A}" type="presParOf" srcId="{CA6056F1-2C96-4D9E-8370-36C3A3C20C47}" destId="{075EF80A-6276-4CC7-8947-E8ACD4120546}" srcOrd="4" destOrd="0" presId="urn:microsoft.com/office/officeart/2005/8/layout/process1"/>
    <dgm:cxn modelId="{0459B380-0D8C-4B79-89DF-29895E7A3C39}" type="presParOf" srcId="{CA6056F1-2C96-4D9E-8370-36C3A3C20C47}" destId="{FED8CA81-938C-421E-B45B-6FA99192390B}" srcOrd="5" destOrd="0" presId="urn:microsoft.com/office/officeart/2005/8/layout/process1"/>
    <dgm:cxn modelId="{DE875EB6-5F7B-4438-99D9-AC9FB0A5D79A}" type="presParOf" srcId="{FED8CA81-938C-421E-B45B-6FA99192390B}" destId="{EC4D06D1-2A86-4CB4-9B0D-C343747D2312}" srcOrd="0" destOrd="0" presId="urn:microsoft.com/office/officeart/2005/8/layout/process1"/>
    <dgm:cxn modelId="{F4949943-6936-49BA-8EC1-64DE8A03CBEA}" type="presParOf" srcId="{CA6056F1-2C96-4D9E-8370-36C3A3C20C47}" destId="{C3859C53-04A5-471D-BD23-19A349BF051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0CA44-3385-4901-AB40-5D735DAA76F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4532D1D-9C3E-4D40-9A40-44F254F41DA8}">
      <dgm:prSet phldrT="[Text]" custT="1"/>
      <dgm:spPr/>
      <dgm:t>
        <a:bodyPr/>
        <a:lstStyle/>
        <a:p>
          <a:pPr algn="ctr"/>
          <a:r>
            <a:rPr lang="en-US" sz="2500" b="1" dirty="0" err="1">
              <a:latin typeface="Times New Roman" panose="02020603050405020304" pitchFamily="18" charset="0"/>
              <a:cs typeface="Times New Roman" panose="02020603050405020304" pitchFamily="18" charset="0"/>
            </a:rPr>
            <a:t>Đăng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ký</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kiểm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phiếu</a:t>
          </a:r>
          <a:endParaRPr lang="en-US" sz="2500" b="1" dirty="0">
            <a:latin typeface="Times New Roman" panose="02020603050405020304" pitchFamily="18" charset="0"/>
            <a:cs typeface="Times New Roman" panose="02020603050405020304" pitchFamily="18" charset="0"/>
          </a:endParaRPr>
        </a:p>
      </dgm:t>
    </dgm:pt>
    <dgm:pt modelId="{5073EBB8-A056-472F-BB64-5BD52776EDF9}" type="parTrans" cxnId="{C1A3AC70-4F66-441E-B965-C2FD1AA1FD7D}">
      <dgm:prSet/>
      <dgm:spPr/>
      <dgm:t>
        <a:bodyPr/>
        <a:lstStyle/>
        <a:p>
          <a:endParaRPr lang="en-US"/>
        </a:p>
      </dgm:t>
    </dgm:pt>
    <dgm:pt modelId="{7AFA43B4-19FD-402D-AB17-62A912D3D0CD}" type="sibTrans" cxnId="{C1A3AC70-4F66-441E-B965-C2FD1AA1FD7D}">
      <dgm:prSet/>
      <dgm:spPr/>
      <dgm:t>
        <a:bodyPr/>
        <a:lstStyle/>
        <a:p>
          <a:endParaRPr lang="en-US"/>
        </a:p>
      </dgm:t>
    </dgm:pt>
    <dgm:pt modelId="{BCA63A31-45BF-45F9-9F6F-D186D0BB9C8A}">
      <dgm:prSet phldrT="[Text]" custT="1"/>
      <dgm:spPr/>
      <dgm:t>
        <a:bodyPr/>
        <a:lstStyle/>
        <a:p>
          <a:pPr algn="just"/>
          <a:r>
            <a:rPr lang="vi-VN" sz="2200" b="1" dirty="0">
              <a:solidFill>
                <a:srgbClr val="002060"/>
              </a:solidFill>
              <a:latin typeface="+mj-lt"/>
            </a:rPr>
            <a:t>Đối tượng &amp; hồ sơ</a:t>
          </a:r>
          <a:r>
            <a:rPr lang="en-US" sz="2200" b="1" dirty="0">
              <a:solidFill>
                <a:srgbClr val="002060"/>
              </a:solidFill>
              <a:latin typeface="+mj-lt"/>
            </a:rPr>
            <a:t>: </a:t>
          </a:r>
          <a:r>
            <a:rPr lang="en-US" sz="2200" b="0" dirty="0">
              <a:solidFill>
                <a:srgbClr val="002060"/>
              </a:solidFill>
              <a:latin typeface="Times New Roman" panose="02020603050405020304" pitchFamily="18" charset="0"/>
              <a:cs typeface="Times New Roman" panose="02020603050405020304" pitchFamily="18" charset="0"/>
            </a:rPr>
            <a:t>Căn cước </a:t>
          </a:r>
          <a:r>
            <a:rPr lang="en-US" sz="2200" b="0" i="1" dirty="0">
              <a:solidFill>
                <a:srgbClr val="002060"/>
              </a:solidFill>
              <a:latin typeface="Times New Roman" panose="02020603050405020304" pitchFamily="18" charset="0"/>
              <a:cs typeface="Times New Roman" panose="02020603050405020304" pitchFamily="18" charset="0"/>
            </a:rPr>
            <a:t>(đối với </a:t>
          </a:r>
          <a:r>
            <a:rPr lang="en-US" sz="2200" b="0" i="1" dirty="0">
              <a:solidFill>
                <a:srgbClr val="FF0000"/>
              </a:solidFill>
              <a:latin typeface="Times New Roman" panose="02020603050405020304" pitchFamily="18" charset="0"/>
              <a:cs typeface="Times New Roman" panose="02020603050405020304" pitchFamily="18" charset="0"/>
            </a:rPr>
            <a:t>người ứng cử</a:t>
          </a:r>
          <a:r>
            <a:rPr lang="en-US" sz="2200" b="0" i="1" dirty="0">
              <a:solidFill>
                <a:srgbClr val="002060"/>
              </a:solidFill>
              <a:latin typeface="Times New Roman" panose="02020603050405020304" pitchFamily="18" charset="0"/>
              <a:cs typeface="Times New Roman" panose="02020603050405020304" pitchFamily="18" charset="0"/>
            </a:rPr>
            <a:t>); </a:t>
          </a:r>
          <a:r>
            <a:rPr lang="en-US" sz="2200" b="0" dirty="0">
              <a:solidFill>
                <a:srgbClr val="002060"/>
              </a:solidFill>
              <a:latin typeface="Times New Roman" panose="02020603050405020304" pitchFamily="18" charset="0"/>
              <a:cs typeface="Times New Roman" panose="02020603050405020304" pitchFamily="18" charset="0"/>
            </a:rPr>
            <a:t>Văn bản phân công, giới thiệu + căn cước </a:t>
          </a:r>
          <a:r>
            <a:rPr lang="en-US" sz="2200" b="0" i="1" dirty="0">
              <a:solidFill>
                <a:srgbClr val="002060"/>
              </a:solidFill>
              <a:latin typeface="Times New Roman" panose="02020603050405020304" pitchFamily="18" charset="0"/>
              <a:cs typeface="Times New Roman" panose="02020603050405020304" pitchFamily="18" charset="0"/>
            </a:rPr>
            <a:t>(đại diện </a:t>
          </a:r>
          <a:r>
            <a:rPr lang="en-US" sz="2200" b="0" i="1" dirty="0">
              <a:solidFill>
                <a:srgbClr val="FF0000"/>
              </a:solidFill>
              <a:latin typeface="Times New Roman" panose="02020603050405020304" pitchFamily="18" charset="0"/>
              <a:cs typeface="Times New Roman" panose="02020603050405020304" pitchFamily="18" charset="0"/>
            </a:rPr>
            <a:t>cơ quan giới thiệu</a:t>
          </a:r>
          <a:r>
            <a:rPr lang="en-US" sz="2200" b="0" i="1" dirty="0">
              <a:solidFill>
                <a:srgbClr val="002060"/>
              </a:solidFill>
              <a:latin typeface="Times New Roman" panose="02020603050405020304" pitchFamily="18" charset="0"/>
              <a:cs typeface="Times New Roman" panose="02020603050405020304" pitchFamily="18" charset="0"/>
            </a:rPr>
            <a:t>)</a:t>
          </a:r>
          <a:r>
            <a:rPr lang="en-US" sz="2200" b="0" dirty="0">
              <a:solidFill>
                <a:srgbClr val="002060"/>
              </a:solidFill>
              <a:latin typeface="Times New Roman" panose="02020603050405020304" pitchFamily="18" charset="0"/>
              <a:cs typeface="Times New Roman" panose="02020603050405020304" pitchFamily="18" charset="0"/>
            </a:rPr>
            <a:t>; giấy ủy quyền + căn cước</a:t>
          </a:r>
          <a:r>
            <a:rPr lang="en-US" sz="2200" b="0" i="1" dirty="0">
              <a:solidFill>
                <a:srgbClr val="002060"/>
              </a:solidFill>
              <a:latin typeface="Times New Roman" panose="02020603050405020304" pitchFamily="18" charset="0"/>
              <a:cs typeface="Times New Roman" panose="02020603050405020304" pitchFamily="18" charset="0"/>
            </a:rPr>
            <a:t>(người được ủy quyền)</a:t>
          </a:r>
          <a:r>
            <a:rPr lang="en-US" sz="2200" b="0" dirty="0">
              <a:solidFill>
                <a:srgbClr val="002060"/>
              </a:solidFill>
              <a:latin typeface="Times New Roman" panose="02020603050405020304" pitchFamily="18" charset="0"/>
              <a:cs typeface="Times New Roman" panose="02020603050405020304" pitchFamily="18" charset="0"/>
            </a:rPr>
            <a:t>; Thẻ nhà báo còn hiệu lực + văn bản phân công, giới thiệu </a:t>
          </a:r>
          <a:r>
            <a:rPr lang="en-US" sz="2200" b="0" i="1" dirty="0">
              <a:solidFill>
                <a:srgbClr val="002060"/>
              </a:solidFill>
              <a:latin typeface="Times New Roman" panose="02020603050405020304" pitchFamily="18" charset="0"/>
              <a:cs typeface="Times New Roman" panose="02020603050405020304" pitchFamily="18" charset="0"/>
            </a:rPr>
            <a:t>(</a:t>
          </a:r>
          <a:r>
            <a:rPr lang="en-US" sz="2200" b="0" i="1" dirty="0">
              <a:solidFill>
                <a:srgbClr val="FF0000"/>
              </a:solidFill>
              <a:latin typeface="Times New Roman" panose="02020603050405020304" pitchFamily="18" charset="0"/>
              <a:cs typeface="Times New Roman" panose="02020603050405020304" pitchFamily="18" charset="0"/>
            </a:rPr>
            <a:t>Phóng viên báo chí</a:t>
          </a:r>
          <a:r>
            <a:rPr lang="en-US" sz="2200" b="0" i="1" dirty="0">
              <a:solidFill>
                <a:srgbClr val="002060"/>
              </a:solidFill>
              <a:latin typeface="Times New Roman" panose="02020603050405020304" pitchFamily="18" charset="0"/>
              <a:cs typeface="Times New Roman" panose="02020603050405020304" pitchFamily="18" charset="0"/>
            </a:rPr>
            <a: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i="0" dirty="0">
              <a:solidFill>
                <a:srgbClr val="002060"/>
              </a:solidFill>
              <a:latin typeface="Times New Roman" panose="02020603050405020304" pitchFamily="18" charset="0"/>
              <a:cs typeface="Times New Roman" panose="02020603050405020304" pitchFamily="18" charset="0"/>
            </a:rPr>
            <a:t>Giấy phép hoạt động báo chí do Bộ Ngoại giao cấp + hộ chiếu + </a:t>
          </a:r>
          <a:r>
            <a:rPr lang="vi-VN" sz="2200" b="0" i="0" dirty="0">
              <a:solidFill>
                <a:srgbClr val="002060"/>
              </a:solidFill>
              <a:latin typeface="Times New Roman" panose="02020603050405020304" pitchFamily="18" charset="0"/>
              <a:cs typeface="Times New Roman" panose="02020603050405020304" pitchFamily="18" charset="0"/>
            </a:rPr>
            <a:t>Thẻ phóng viên nước ngoài</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1" dirty="0">
              <a:solidFill>
                <a:srgbClr val="002060"/>
              </a:solidFill>
              <a:latin typeface="Times New Roman" panose="02020603050405020304" pitchFamily="18" charset="0"/>
              <a:cs typeface="Times New Roman" panose="02020603050405020304" pitchFamily="18" charset="0"/>
            </a:rPr>
            <a:t>(</a:t>
          </a:r>
          <a:r>
            <a:rPr lang="en-US" sz="2200" b="0" i="1" dirty="0" err="1">
              <a:solidFill>
                <a:srgbClr val="FF0000"/>
              </a:solidFill>
              <a:latin typeface="Times New Roman" panose="02020603050405020304" pitchFamily="18" charset="0"/>
              <a:cs typeface="Times New Roman" panose="02020603050405020304" pitchFamily="18" charset="0"/>
            </a:rPr>
            <a:t>Phóng</a:t>
          </a:r>
          <a:r>
            <a:rPr lang="en-US" sz="2200" b="0" i="1" dirty="0">
              <a:solidFill>
                <a:srgbClr val="FF0000"/>
              </a:solidFill>
              <a:latin typeface="Times New Roman" panose="02020603050405020304" pitchFamily="18" charset="0"/>
              <a:cs typeface="Times New Roman" panose="02020603050405020304" pitchFamily="18" charset="0"/>
            </a:rPr>
            <a:t> </a:t>
          </a:r>
          <a:r>
            <a:rPr lang="en-US" sz="2200" b="0" i="1" dirty="0" err="1">
              <a:solidFill>
                <a:srgbClr val="FF0000"/>
              </a:solidFill>
              <a:latin typeface="Times New Roman" panose="02020603050405020304" pitchFamily="18" charset="0"/>
              <a:cs typeface="Times New Roman" panose="02020603050405020304" pitchFamily="18" charset="0"/>
            </a:rPr>
            <a:t>viên</a:t>
          </a:r>
          <a:r>
            <a:rPr lang="en-US" sz="2200" b="0" i="1" dirty="0">
              <a:solidFill>
                <a:srgbClr val="FF0000"/>
              </a:solidFill>
              <a:latin typeface="Times New Roman" panose="02020603050405020304" pitchFamily="18" charset="0"/>
              <a:cs typeface="Times New Roman" panose="02020603050405020304" pitchFamily="18" charset="0"/>
            </a:rPr>
            <a:t> </a:t>
          </a:r>
          <a:r>
            <a:rPr lang="en-US" sz="2200" b="0" i="1" dirty="0" err="1">
              <a:solidFill>
                <a:srgbClr val="FF0000"/>
              </a:solidFill>
              <a:latin typeface="Times New Roman" panose="02020603050405020304" pitchFamily="18" charset="0"/>
              <a:cs typeface="Times New Roman" panose="02020603050405020304" pitchFamily="18" charset="0"/>
            </a:rPr>
            <a:t>nước</a:t>
          </a:r>
          <a:r>
            <a:rPr lang="en-US" sz="2200" b="0" i="1" dirty="0">
              <a:solidFill>
                <a:srgbClr val="FF0000"/>
              </a:solidFill>
              <a:latin typeface="Times New Roman" panose="02020603050405020304" pitchFamily="18" charset="0"/>
              <a:cs typeface="Times New Roman" panose="02020603050405020304" pitchFamily="18" charset="0"/>
            </a:rPr>
            <a:t> </a:t>
          </a:r>
          <a:r>
            <a:rPr lang="en-US" sz="2200" b="0" i="1" dirty="0" err="1">
              <a:solidFill>
                <a:srgbClr val="FF0000"/>
              </a:solidFill>
              <a:latin typeface="Times New Roman" panose="02020603050405020304" pitchFamily="18" charset="0"/>
              <a:cs typeface="Times New Roman" panose="02020603050405020304" pitchFamily="18" charset="0"/>
            </a:rPr>
            <a:t>ngoài</a:t>
          </a:r>
          <a:r>
            <a:rPr lang="en-US" sz="2200" b="0" i="1" dirty="0">
              <a:solidFill>
                <a:srgbClr val="002060"/>
              </a:solidFill>
              <a:latin typeface="Times New Roman" panose="02020603050405020304" pitchFamily="18" charset="0"/>
              <a:cs typeface="Times New Roman" panose="02020603050405020304" pitchFamily="18" charset="0"/>
            </a:rPr>
            <a:t>)</a:t>
          </a:r>
        </a:p>
      </dgm:t>
    </dgm:pt>
    <dgm:pt modelId="{A2F924F0-2B91-4DA4-8881-8047C0E09A93}" type="parTrans" cxnId="{E5BCA90E-D16C-4791-8DCD-289DB7B4E203}">
      <dgm:prSet/>
      <dgm:spPr/>
      <dgm:t>
        <a:bodyPr/>
        <a:lstStyle/>
        <a:p>
          <a:endParaRPr lang="en-US"/>
        </a:p>
      </dgm:t>
    </dgm:pt>
    <dgm:pt modelId="{CB5B370B-3899-4541-877F-F2D71BDA091A}" type="sibTrans" cxnId="{E5BCA90E-D16C-4791-8DCD-289DB7B4E203}">
      <dgm:prSet/>
      <dgm:spPr/>
      <dgm:t>
        <a:bodyPr/>
        <a:lstStyle/>
        <a:p>
          <a:endParaRPr lang="en-US"/>
        </a:p>
      </dgm:t>
    </dgm:pt>
    <dgm:pt modelId="{0FA826A7-87E1-4205-879C-9197084B4584}">
      <dgm:prSet phldrT="[Text]" custT="1"/>
      <dgm:spPr/>
      <dgm:t>
        <a:bodyPr/>
        <a:lstStyle/>
        <a:p>
          <a:pPr algn="ctr"/>
          <a:r>
            <a:rPr lang="en-US" sz="2500" b="1" dirty="0" err="1">
              <a:latin typeface="Times New Roman" panose="02020603050405020304" pitchFamily="18" charset="0"/>
              <a:cs typeface="Times New Roman" panose="02020603050405020304" pitchFamily="18" charset="0"/>
            </a:rPr>
            <a:t>Quyền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trách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nhiệm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lý</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khiếu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nại</a:t>
          </a:r>
          <a:endParaRPr lang="en-US" sz="2500" b="1" dirty="0">
            <a:latin typeface="Times New Roman" panose="02020603050405020304" pitchFamily="18" charset="0"/>
            <a:cs typeface="Times New Roman" panose="02020603050405020304" pitchFamily="18" charset="0"/>
          </a:endParaRPr>
        </a:p>
      </dgm:t>
    </dgm:pt>
    <dgm:pt modelId="{2718506E-C435-4767-B988-C563AE36024F}" type="parTrans" cxnId="{B9144B8A-F110-4526-9506-E920AF9DC0EA}">
      <dgm:prSet/>
      <dgm:spPr/>
      <dgm:t>
        <a:bodyPr/>
        <a:lstStyle/>
        <a:p>
          <a:endParaRPr lang="en-US"/>
        </a:p>
      </dgm:t>
    </dgm:pt>
    <dgm:pt modelId="{C841317F-89B4-47A2-B022-DD43916DD11E}" type="sibTrans" cxnId="{B9144B8A-F110-4526-9506-E920AF9DC0EA}">
      <dgm:prSet/>
      <dgm:spPr/>
      <dgm:t>
        <a:bodyPr/>
        <a:lstStyle/>
        <a:p>
          <a:endParaRPr lang="en-US"/>
        </a:p>
      </dgm:t>
    </dgm:pt>
    <dgm:pt modelId="{2D553D32-D9B4-4B23-B3DC-8AD1E68A0BF6}">
      <dgm:prSet phldrT="[Text]" custT="1"/>
      <dgm:spPr/>
      <dgm:t>
        <a:bodyPr/>
        <a:lstStyle/>
        <a:p>
          <a:pPr algn="just"/>
          <a:r>
            <a:rPr lang="en-US" sz="2200" b="1" dirty="0" err="1">
              <a:solidFill>
                <a:srgbClr val="002060"/>
              </a:solidFill>
              <a:latin typeface="Times New Roman" panose="02020603050405020304" pitchFamily="18" charset="0"/>
              <a:cs typeface="Times New Roman" panose="02020603050405020304" pitchFamily="18" charset="0"/>
            </a:rPr>
            <a:t>Quyền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Chứng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kiến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kiểm</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phiếu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Khiếu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nại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tố</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cáo</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tại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chỗ</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nếu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phát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hiện</a:t>
          </a:r>
          <a:r>
            <a:rPr lang="en-US" sz="2200" b="0" dirty="0">
              <a:solidFill>
                <a:srgbClr val="002060"/>
              </a:solidFill>
              <a:latin typeface="Times New Roman" panose="02020603050405020304" pitchFamily="18" charset="0"/>
              <a:cs typeface="Times New Roman" panose="02020603050405020304" pitchFamily="18" charset="0"/>
            </a:rPr>
            <a:t> vi </a:t>
          </a:r>
          <a:r>
            <a:rPr lang="en-US" sz="2200" b="0" dirty="0" err="1">
              <a:solidFill>
                <a:srgbClr val="002060"/>
              </a:solidFill>
              <a:latin typeface="Times New Roman" panose="02020603050405020304" pitchFamily="18" charset="0"/>
              <a:cs typeface="Times New Roman" panose="02020603050405020304" pitchFamily="18" charset="0"/>
            </a:rPr>
            <a:t>phạm</a:t>
          </a:r>
          <a:endParaRPr lang="en-US" sz="2200" b="0" dirty="0">
            <a:solidFill>
              <a:srgbClr val="002060"/>
            </a:solidFill>
            <a:latin typeface="Times New Roman" panose="02020603050405020304" pitchFamily="18" charset="0"/>
            <a:cs typeface="Times New Roman" panose="02020603050405020304" pitchFamily="18" charset="0"/>
          </a:endParaRPr>
        </a:p>
      </dgm:t>
    </dgm:pt>
    <dgm:pt modelId="{9330B8DD-EDAB-41F2-A840-FFE45DE07E04}" type="parTrans" cxnId="{6D3BF8E3-DE41-486B-A17F-C47492E774CD}">
      <dgm:prSet/>
      <dgm:spPr/>
      <dgm:t>
        <a:bodyPr/>
        <a:lstStyle/>
        <a:p>
          <a:endParaRPr lang="en-US"/>
        </a:p>
      </dgm:t>
    </dgm:pt>
    <dgm:pt modelId="{B08BFF75-912B-4E7B-B4F1-B6BE833AC65B}" type="sibTrans" cxnId="{6D3BF8E3-DE41-486B-A17F-C47492E774CD}">
      <dgm:prSet/>
      <dgm:spPr/>
      <dgm:t>
        <a:bodyPr/>
        <a:lstStyle/>
        <a:p>
          <a:endParaRPr lang="en-US"/>
        </a:p>
      </dgm:t>
    </dgm:pt>
    <dgm:pt modelId="{57E690E9-2D0B-4F37-8D99-B2D9B3747767}">
      <dgm:prSet phldrT="[Text]" custT="1"/>
      <dgm:spPr/>
      <dgm:t>
        <a:bodyPr/>
        <a:lstStyle/>
        <a:p>
          <a:pPr algn="just"/>
          <a:r>
            <a:rPr lang="en-US" sz="2200" b="1" dirty="0" err="1">
              <a:solidFill>
                <a:srgbClr val="002060"/>
              </a:solidFill>
              <a:latin typeface="Times New Roman" panose="02020603050405020304" pitchFamily="18" charset="0"/>
              <a:cs typeface="Times New Roman" panose="02020603050405020304" pitchFamily="18" charset="0"/>
            </a:rPr>
            <a:t>Yêu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cầu</a:t>
          </a:r>
          <a:r>
            <a:rPr lang="en-US" sz="2200" b="1" dirty="0">
              <a:solidFill>
                <a:srgbClr val="002060"/>
              </a:solidFill>
              <a:latin typeface="Times New Roman" panose="02020603050405020304" pitchFamily="18" charset="0"/>
              <a:cs typeface="Times New Roman" panose="02020603050405020304" pitchFamily="18" charset="0"/>
            </a:rPr>
            <a:t>: </a:t>
          </a:r>
          <a:r>
            <a:rPr lang="vi-VN" sz="2200" b="0" dirty="0">
              <a:solidFill>
                <a:srgbClr val="002060"/>
              </a:solidFill>
              <a:latin typeface="Times New Roman" panose="02020603050405020304" pitchFamily="18" charset="0"/>
              <a:cs typeface="Times New Roman" panose="02020603050405020304" pitchFamily="18" charset="0"/>
            </a:rPr>
            <a:t>Liên hệ trước</a:t>
          </a:r>
          <a:r>
            <a:rPr lang="en-US" sz="2200" b="0" dirty="0">
              <a:solidFill>
                <a:srgbClr val="002060"/>
              </a:solidFill>
              <a:latin typeface="Times New Roman" panose="02020603050405020304" pitchFamily="18" charset="0"/>
              <a:cs typeface="Times New Roman" panose="02020603050405020304" pitchFamily="18" charset="0"/>
            </a:rPr>
            <a:t> + </a:t>
          </a:r>
          <a:r>
            <a:rPr lang="en-US" sz="2200" b="0" dirty="0" err="1">
              <a:solidFill>
                <a:srgbClr val="002060"/>
              </a:solidFill>
              <a:latin typeface="Times New Roman" panose="02020603050405020304" pitchFamily="18" charset="0"/>
              <a:cs typeface="Times New Roman" panose="02020603050405020304" pitchFamily="18" charset="0"/>
            </a:rPr>
            <a:t>Đăng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ký</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xuất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trình</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giấy</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tờ</a:t>
          </a:r>
          <a:endParaRPr lang="en-US" sz="2200" b="0" dirty="0">
            <a:solidFill>
              <a:srgbClr val="002060"/>
            </a:solidFill>
            <a:latin typeface="Times New Roman" panose="02020603050405020304" pitchFamily="18" charset="0"/>
            <a:cs typeface="Times New Roman" panose="02020603050405020304" pitchFamily="18" charset="0"/>
          </a:endParaRPr>
        </a:p>
      </dgm:t>
    </dgm:pt>
    <dgm:pt modelId="{E46C625D-DDD8-448D-939D-88DCD199B184}" type="parTrans" cxnId="{58C45C78-3448-40AE-B82D-1E6D3D601CA5}">
      <dgm:prSet/>
      <dgm:spPr/>
      <dgm:t>
        <a:bodyPr/>
        <a:lstStyle/>
        <a:p>
          <a:endParaRPr lang="en-US"/>
        </a:p>
      </dgm:t>
    </dgm:pt>
    <dgm:pt modelId="{A0D6CE98-40E2-4AA7-B327-0F0764DA99E0}" type="sibTrans" cxnId="{58C45C78-3448-40AE-B82D-1E6D3D601CA5}">
      <dgm:prSet/>
      <dgm:spPr/>
      <dgm:t>
        <a:bodyPr/>
        <a:lstStyle/>
        <a:p>
          <a:endParaRPr lang="en-US"/>
        </a:p>
      </dgm:t>
    </dgm:pt>
    <dgm:pt modelId="{F8EBEA0A-6757-4DFF-81B8-29340084D911}">
      <dgm:prSet phldrT="[Text]" custT="1"/>
      <dgm:spPr/>
      <dgm:t>
        <a:bodyPr/>
        <a:lstStyle/>
        <a:p>
          <a:pPr algn="just"/>
          <a:r>
            <a:rPr lang="en-US" sz="2200" b="1" dirty="0" err="1">
              <a:solidFill>
                <a:srgbClr val="002060"/>
              </a:solidFill>
              <a:latin typeface="Times New Roman" panose="02020603050405020304" pitchFamily="18" charset="0"/>
              <a:cs typeface="Times New Roman" panose="02020603050405020304" pitchFamily="18" charset="0"/>
            </a:rPr>
            <a:t>Trách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nhiệm</a:t>
          </a:r>
          <a:r>
            <a:rPr lang="en-US" sz="2200" b="1" dirty="0">
              <a:solidFill>
                <a:srgbClr val="002060"/>
              </a:solidFill>
              <a:latin typeface="Times New Roman" panose="02020603050405020304" pitchFamily="18" charset="0"/>
              <a:cs typeface="Times New Roman" panose="02020603050405020304" pitchFamily="18" charset="0"/>
            </a:rPr>
            <a:t> </a:t>
          </a:r>
          <a:r>
            <a:rPr lang="vi-VN" sz="2200" b="1" dirty="0">
              <a:solidFill>
                <a:srgbClr val="002060"/>
              </a:solidFill>
              <a:latin typeface="Times New Roman" panose="02020603050405020304" pitchFamily="18" charset="0"/>
              <a:cs typeface="Times New Roman" panose="02020603050405020304" pitchFamily="18" charset="0"/>
            </a:rPr>
            <a:t>TBC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Hướng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dẫn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tạo</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điều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kiện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Ghi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nhận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xử</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lý</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khiếu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nại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ghi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biên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bản</a:t>
          </a:r>
          <a:r>
            <a:rPr lang="en-US" sz="2200" b="0" dirty="0">
              <a:solidFill>
                <a:srgbClr val="002060"/>
              </a:solidFill>
              <a:latin typeface="Times New Roman" panose="02020603050405020304" pitchFamily="18" charset="0"/>
              <a:cs typeface="Times New Roman" panose="02020603050405020304" pitchFamily="18" charset="0"/>
            </a:rPr>
            <a:t>; </a:t>
          </a:r>
          <a:r>
            <a:rPr lang="vi-VN" sz="2200" b="0" i="0" dirty="0">
              <a:solidFill>
                <a:srgbClr val="002060"/>
              </a:solidFill>
              <a:latin typeface="Times New Roman" panose="02020603050405020304" pitchFamily="18" charset="0"/>
              <a:cs typeface="Times New Roman" panose="02020603050405020304" pitchFamily="18" charset="0"/>
            </a:rPr>
            <a:t>trường hợp không giải quyết được thì phải ghi rõ ý kiến của TBC vào biên bản giải quyết khiếu nại, tố cáo và chuyển đến BBC</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Yêu</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cầu</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rời</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khu</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vực</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nếu</a:t>
          </a:r>
          <a:r>
            <a:rPr lang="en-US" sz="2200" b="0" i="0" dirty="0">
              <a:solidFill>
                <a:srgbClr val="002060"/>
              </a:solidFill>
              <a:latin typeface="Times New Roman" panose="02020603050405020304" pitchFamily="18" charset="0"/>
              <a:cs typeface="Times New Roman" panose="02020603050405020304" pitchFamily="18" charset="0"/>
            </a:rPr>
            <a:t> vi </a:t>
          </a:r>
          <a:r>
            <a:rPr lang="en-US" sz="2200" b="0" i="0" dirty="0" err="1">
              <a:solidFill>
                <a:srgbClr val="002060"/>
              </a:solidFill>
              <a:latin typeface="Times New Roman" panose="02020603050405020304" pitchFamily="18" charset="0"/>
              <a:cs typeface="Times New Roman" panose="02020603050405020304" pitchFamily="18" charset="0"/>
            </a:rPr>
            <a:t>phạm</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nội</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quy</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mất</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trật</a:t>
          </a:r>
          <a:r>
            <a:rPr lang="en-US" sz="2200" b="0" i="0" dirty="0">
              <a:solidFill>
                <a:srgbClr val="002060"/>
              </a:solidFill>
              <a:latin typeface="Times New Roman" panose="02020603050405020304" pitchFamily="18" charset="0"/>
              <a:cs typeface="Times New Roman" panose="02020603050405020304" pitchFamily="18" charset="0"/>
            </a:rPr>
            <a:t> </a:t>
          </a:r>
          <a:r>
            <a:rPr lang="en-US" sz="2200" b="0" i="0" dirty="0" err="1">
              <a:solidFill>
                <a:srgbClr val="002060"/>
              </a:solidFill>
              <a:latin typeface="Times New Roman" panose="02020603050405020304" pitchFamily="18" charset="0"/>
              <a:cs typeface="Times New Roman" panose="02020603050405020304" pitchFamily="18" charset="0"/>
            </a:rPr>
            <a:t>tự</a:t>
          </a:r>
          <a:r>
            <a:rPr lang="en-US" sz="2200" b="0" i="0" dirty="0">
              <a:solidFill>
                <a:srgbClr val="002060"/>
              </a:solidFill>
              <a:latin typeface="Times New Roman" panose="02020603050405020304" pitchFamily="18" charset="0"/>
              <a:cs typeface="Times New Roman" panose="02020603050405020304" pitchFamily="18" charset="0"/>
            </a:rPr>
            <a:t>.</a:t>
          </a:r>
          <a:endParaRPr lang="en-US" sz="2200" b="0" dirty="0">
            <a:solidFill>
              <a:srgbClr val="002060"/>
            </a:solidFill>
            <a:latin typeface="Times New Roman" panose="02020603050405020304" pitchFamily="18" charset="0"/>
            <a:cs typeface="Times New Roman" panose="02020603050405020304" pitchFamily="18" charset="0"/>
          </a:endParaRPr>
        </a:p>
      </dgm:t>
    </dgm:pt>
    <dgm:pt modelId="{E2CD7535-5C5F-41E4-AEAC-FEEB5BE4466D}" type="parTrans" cxnId="{8BCD451F-30DD-4F30-A675-C16347A17580}">
      <dgm:prSet/>
      <dgm:spPr/>
      <dgm:t>
        <a:bodyPr/>
        <a:lstStyle/>
        <a:p>
          <a:endParaRPr lang="en-US"/>
        </a:p>
      </dgm:t>
    </dgm:pt>
    <dgm:pt modelId="{30399E0A-A102-4002-8975-83CD492830F9}" type="sibTrans" cxnId="{8BCD451F-30DD-4F30-A675-C16347A17580}">
      <dgm:prSet/>
      <dgm:spPr/>
      <dgm:t>
        <a:bodyPr/>
        <a:lstStyle/>
        <a:p>
          <a:endParaRPr lang="en-US"/>
        </a:p>
      </dgm:t>
    </dgm:pt>
    <dgm:pt modelId="{A3A7978F-DE9B-4066-BD93-DE3C3B94CE79}">
      <dgm:prSet phldrT="[Text]" custT="1"/>
      <dgm:spPr/>
      <dgm:t>
        <a:bodyPr/>
        <a:lstStyle/>
        <a:p>
          <a:pPr algn="just"/>
          <a:r>
            <a:rPr lang="en-US" sz="2200" b="1" dirty="0" err="1">
              <a:solidFill>
                <a:srgbClr val="002060"/>
              </a:solidFill>
              <a:latin typeface="Times New Roman" panose="02020603050405020304" pitchFamily="18" charset="0"/>
              <a:cs typeface="Times New Roman" panose="02020603050405020304" pitchFamily="18" charset="0"/>
            </a:rPr>
            <a:t>Trách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nhiệm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Người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chứng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kiến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Tuân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thủ</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pháp</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luật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nội</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quy</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Không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cản</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trở</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giữ</a:t>
          </a:r>
          <a:r>
            <a:rPr lang="en-US" sz="2200" b="0" dirty="0">
              <a:solidFill>
                <a:srgbClr val="002060"/>
              </a:solidFill>
              <a:latin typeface="Times New Roman" panose="02020603050405020304" pitchFamily="18" charset="0"/>
              <a:cs typeface="Times New Roman" panose="02020603050405020304" pitchFamily="18" charset="0"/>
            </a:rPr>
            <a:t> an </a:t>
          </a:r>
          <a:r>
            <a:rPr lang="en-US" sz="2200" b="0" dirty="0" err="1">
              <a:solidFill>
                <a:srgbClr val="002060"/>
              </a:solidFill>
              <a:latin typeface="Times New Roman" panose="02020603050405020304" pitchFamily="18" charset="0"/>
              <a:cs typeface="Times New Roman" panose="02020603050405020304" pitchFamily="18" charset="0"/>
            </a:rPr>
            <a:t>toàn</a:t>
          </a:r>
          <a:r>
            <a:rPr lang="en-US" sz="2200" b="0" dirty="0">
              <a:solidFill>
                <a:srgbClr val="002060"/>
              </a:solidFill>
              <a:latin typeface="Times New Roman" panose="02020603050405020304" pitchFamily="18" charset="0"/>
              <a:cs typeface="Times New Roman" panose="02020603050405020304" pitchFamily="18" charset="0"/>
            </a:rPr>
            <a:t> – </a:t>
          </a:r>
          <a:r>
            <a:rPr lang="en-US" sz="2200" b="0" dirty="0" err="1">
              <a:solidFill>
                <a:srgbClr val="002060"/>
              </a:solidFill>
              <a:latin typeface="Times New Roman" panose="02020603050405020304" pitchFamily="18" charset="0"/>
              <a:cs typeface="Times New Roman" panose="02020603050405020304" pitchFamily="18" charset="0"/>
            </a:rPr>
            <a:t>trật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tự</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Báo</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chí</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đưa</a:t>
          </a:r>
          <a:r>
            <a:rPr lang="en-US" sz="2200" b="0" dirty="0">
              <a:solidFill>
                <a:srgbClr val="002060"/>
              </a:solidFill>
              <a:latin typeface="Times New Roman" panose="02020603050405020304" pitchFamily="18" charset="0"/>
              <a:cs typeface="Times New Roman" panose="02020603050405020304" pitchFamily="18" charset="0"/>
            </a:rPr>
            <a:t> tin </a:t>
          </a:r>
          <a:r>
            <a:rPr lang="en-US" sz="2200" b="0" dirty="0" err="1">
              <a:solidFill>
                <a:srgbClr val="002060"/>
              </a:solidFill>
              <a:latin typeface="Times New Roman" panose="02020603050405020304" pitchFamily="18" charset="0"/>
              <a:cs typeface="Times New Roman" panose="02020603050405020304" pitchFamily="18" charset="0"/>
            </a:rPr>
            <a:t>trung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thực</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chính</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xác</a:t>
          </a:r>
          <a:r>
            <a:rPr lang="en-US" sz="2200" b="0" dirty="0">
              <a:solidFill>
                <a:srgbClr val="002060"/>
              </a:solidFill>
              <a:latin typeface="Times New Roman" panose="02020603050405020304" pitchFamily="18" charset="0"/>
              <a:cs typeface="Times New Roman" panose="02020603050405020304" pitchFamily="18" charset="0"/>
            </a:rPr>
            <a:t>.</a:t>
          </a:r>
        </a:p>
      </dgm:t>
    </dgm:pt>
    <dgm:pt modelId="{DEB29432-4878-480D-8928-22211780554F}" type="parTrans" cxnId="{D8337BF1-DC69-413D-8685-4FE6AB50B175}">
      <dgm:prSet/>
      <dgm:spPr/>
      <dgm:t>
        <a:bodyPr/>
        <a:lstStyle/>
        <a:p>
          <a:endParaRPr lang="en-US"/>
        </a:p>
      </dgm:t>
    </dgm:pt>
    <dgm:pt modelId="{4E80F314-76D1-4721-A8C7-360CC0A42A19}" type="sibTrans" cxnId="{D8337BF1-DC69-413D-8685-4FE6AB50B175}">
      <dgm:prSet/>
      <dgm:spPr/>
      <dgm:t>
        <a:bodyPr/>
        <a:lstStyle/>
        <a:p>
          <a:endParaRPr lang="en-US"/>
        </a:p>
      </dgm:t>
    </dgm:pt>
    <dgm:pt modelId="{96BAB4B1-FD6E-437A-8F5F-06FC0C675E43}" type="pres">
      <dgm:prSet presAssocID="{3AC0CA44-3385-4901-AB40-5D735DAA76FB}" presName="Name0" presStyleCnt="0">
        <dgm:presLayoutVars>
          <dgm:dir/>
          <dgm:animLvl val="lvl"/>
          <dgm:resizeHandles/>
        </dgm:presLayoutVars>
      </dgm:prSet>
      <dgm:spPr/>
      <dgm:t>
        <a:bodyPr/>
        <a:lstStyle/>
        <a:p>
          <a:endParaRPr lang="en-US"/>
        </a:p>
      </dgm:t>
    </dgm:pt>
    <dgm:pt modelId="{3B4C5E9F-B1EE-4EE2-B0B5-4859096B0D3B}" type="pres">
      <dgm:prSet presAssocID="{34532D1D-9C3E-4D40-9A40-44F254F41DA8}" presName="linNode" presStyleCnt="0"/>
      <dgm:spPr/>
    </dgm:pt>
    <dgm:pt modelId="{9266231F-39F1-4B41-AE6B-5560B79FE8C7}" type="pres">
      <dgm:prSet presAssocID="{34532D1D-9C3E-4D40-9A40-44F254F41DA8}" presName="parentShp" presStyleLbl="node1" presStyleIdx="0" presStyleCnt="2" custScaleX="47727" custLinFactNeighborX="-82" custLinFactNeighborY="-26">
        <dgm:presLayoutVars>
          <dgm:bulletEnabled val="1"/>
        </dgm:presLayoutVars>
      </dgm:prSet>
      <dgm:spPr/>
      <dgm:t>
        <a:bodyPr/>
        <a:lstStyle/>
        <a:p>
          <a:endParaRPr lang="en-US"/>
        </a:p>
      </dgm:t>
    </dgm:pt>
    <dgm:pt modelId="{E99D7F0C-8A47-414D-B02C-C2E6DF7570B4}" type="pres">
      <dgm:prSet presAssocID="{34532D1D-9C3E-4D40-9A40-44F254F41DA8}" presName="childShp" presStyleLbl="bgAccFollowNode1" presStyleIdx="0" presStyleCnt="2" custScaleX="164187" custScaleY="113918" custLinFactNeighborX="123" custLinFactNeighborY="-26">
        <dgm:presLayoutVars>
          <dgm:bulletEnabled val="1"/>
        </dgm:presLayoutVars>
      </dgm:prSet>
      <dgm:spPr/>
      <dgm:t>
        <a:bodyPr/>
        <a:lstStyle/>
        <a:p>
          <a:endParaRPr lang="en-US"/>
        </a:p>
      </dgm:t>
    </dgm:pt>
    <dgm:pt modelId="{3EFC6D44-342E-4F60-8637-5DADAB44663D}" type="pres">
      <dgm:prSet presAssocID="{7AFA43B4-19FD-402D-AB17-62A912D3D0CD}" presName="spacing" presStyleCnt="0"/>
      <dgm:spPr/>
    </dgm:pt>
    <dgm:pt modelId="{F44565A1-C340-4193-A423-B3CDA51F3776}" type="pres">
      <dgm:prSet presAssocID="{0FA826A7-87E1-4205-879C-9197084B4584}" presName="linNode" presStyleCnt="0"/>
      <dgm:spPr/>
    </dgm:pt>
    <dgm:pt modelId="{1FE7B0B7-86AA-4C23-9BD2-D341EE2A938A}" type="pres">
      <dgm:prSet presAssocID="{0FA826A7-87E1-4205-879C-9197084B4584}" presName="parentShp" presStyleLbl="node1" presStyleIdx="1" presStyleCnt="2" custScaleX="39205" custLinFactNeighborX="298" custLinFactNeighborY="-15334">
        <dgm:presLayoutVars>
          <dgm:bulletEnabled val="1"/>
        </dgm:presLayoutVars>
      </dgm:prSet>
      <dgm:spPr/>
      <dgm:t>
        <a:bodyPr/>
        <a:lstStyle/>
        <a:p>
          <a:endParaRPr lang="en-US"/>
        </a:p>
      </dgm:t>
    </dgm:pt>
    <dgm:pt modelId="{BCFE76C6-B377-479B-8F78-DCB64A5B6E1F}" type="pres">
      <dgm:prSet presAssocID="{0FA826A7-87E1-4205-879C-9197084B4584}" presName="childShp" presStyleLbl="bgAccFollowNode1" presStyleIdx="1" presStyleCnt="2" custScaleX="148376" custScaleY="153189" custLinFactNeighborX="4387" custLinFactNeighborY="-10014">
        <dgm:presLayoutVars>
          <dgm:bulletEnabled val="1"/>
        </dgm:presLayoutVars>
      </dgm:prSet>
      <dgm:spPr/>
      <dgm:t>
        <a:bodyPr/>
        <a:lstStyle/>
        <a:p>
          <a:endParaRPr lang="en-US"/>
        </a:p>
      </dgm:t>
    </dgm:pt>
  </dgm:ptLst>
  <dgm:cxnLst>
    <dgm:cxn modelId="{AB17F834-F272-44F6-A719-0D179BF8B9EF}" type="presOf" srcId="{57E690E9-2D0B-4F37-8D99-B2D9B3747767}" destId="{E99D7F0C-8A47-414D-B02C-C2E6DF7570B4}" srcOrd="0" destOrd="1" presId="urn:microsoft.com/office/officeart/2005/8/layout/vList6"/>
    <dgm:cxn modelId="{E0CE0FE4-AFA3-4496-96BB-7FAD893B8148}" type="presOf" srcId="{2D553D32-D9B4-4B23-B3DC-8AD1E68A0BF6}" destId="{BCFE76C6-B377-479B-8F78-DCB64A5B6E1F}" srcOrd="0" destOrd="0" presId="urn:microsoft.com/office/officeart/2005/8/layout/vList6"/>
    <dgm:cxn modelId="{B9144B8A-F110-4526-9506-E920AF9DC0EA}" srcId="{3AC0CA44-3385-4901-AB40-5D735DAA76FB}" destId="{0FA826A7-87E1-4205-879C-9197084B4584}" srcOrd="1" destOrd="0" parTransId="{2718506E-C435-4767-B988-C563AE36024F}" sibTransId="{C841317F-89B4-47A2-B022-DD43916DD11E}"/>
    <dgm:cxn modelId="{BD4B1516-7CFB-445A-AB54-68531D3C4700}" type="presOf" srcId="{3AC0CA44-3385-4901-AB40-5D735DAA76FB}" destId="{96BAB4B1-FD6E-437A-8F5F-06FC0C675E43}" srcOrd="0" destOrd="0" presId="urn:microsoft.com/office/officeart/2005/8/layout/vList6"/>
    <dgm:cxn modelId="{E5BCA90E-D16C-4791-8DCD-289DB7B4E203}" srcId="{34532D1D-9C3E-4D40-9A40-44F254F41DA8}" destId="{BCA63A31-45BF-45F9-9F6F-D186D0BB9C8A}" srcOrd="0" destOrd="0" parTransId="{A2F924F0-2B91-4DA4-8881-8047C0E09A93}" sibTransId="{CB5B370B-3899-4541-877F-F2D71BDA091A}"/>
    <dgm:cxn modelId="{58C45C78-3448-40AE-B82D-1E6D3D601CA5}" srcId="{34532D1D-9C3E-4D40-9A40-44F254F41DA8}" destId="{57E690E9-2D0B-4F37-8D99-B2D9B3747767}" srcOrd="1" destOrd="0" parTransId="{E46C625D-DDD8-448D-939D-88DCD199B184}" sibTransId="{A0D6CE98-40E2-4AA7-B327-0F0764DA99E0}"/>
    <dgm:cxn modelId="{D8337BF1-DC69-413D-8685-4FE6AB50B175}" srcId="{0FA826A7-87E1-4205-879C-9197084B4584}" destId="{A3A7978F-DE9B-4066-BD93-DE3C3B94CE79}" srcOrd="1" destOrd="0" parTransId="{DEB29432-4878-480D-8928-22211780554F}" sibTransId="{4E80F314-76D1-4721-A8C7-360CC0A42A19}"/>
    <dgm:cxn modelId="{EFC9C918-24BE-49B7-ADFC-1990C1E91BF1}" type="presOf" srcId="{F8EBEA0A-6757-4DFF-81B8-29340084D911}" destId="{BCFE76C6-B377-479B-8F78-DCB64A5B6E1F}" srcOrd="0" destOrd="2" presId="urn:microsoft.com/office/officeart/2005/8/layout/vList6"/>
    <dgm:cxn modelId="{082584C8-635A-48D0-823F-CCECB315AB5C}" type="presOf" srcId="{34532D1D-9C3E-4D40-9A40-44F254F41DA8}" destId="{9266231F-39F1-4B41-AE6B-5560B79FE8C7}" srcOrd="0" destOrd="0" presId="urn:microsoft.com/office/officeart/2005/8/layout/vList6"/>
    <dgm:cxn modelId="{5630EAD3-8077-493E-ABBC-7AD163C1D6C8}" type="presOf" srcId="{0FA826A7-87E1-4205-879C-9197084B4584}" destId="{1FE7B0B7-86AA-4C23-9BD2-D341EE2A938A}" srcOrd="0" destOrd="0" presId="urn:microsoft.com/office/officeart/2005/8/layout/vList6"/>
    <dgm:cxn modelId="{FA60C713-05A0-4BAC-969C-989C509AA7A0}" type="presOf" srcId="{A3A7978F-DE9B-4066-BD93-DE3C3B94CE79}" destId="{BCFE76C6-B377-479B-8F78-DCB64A5B6E1F}" srcOrd="0" destOrd="1" presId="urn:microsoft.com/office/officeart/2005/8/layout/vList6"/>
    <dgm:cxn modelId="{8BCD451F-30DD-4F30-A675-C16347A17580}" srcId="{0FA826A7-87E1-4205-879C-9197084B4584}" destId="{F8EBEA0A-6757-4DFF-81B8-29340084D911}" srcOrd="2" destOrd="0" parTransId="{E2CD7535-5C5F-41E4-AEAC-FEEB5BE4466D}" sibTransId="{30399E0A-A102-4002-8975-83CD492830F9}"/>
    <dgm:cxn modelId="{B0805B7C-1AA9-4D00-A907-3C830ECC1956}" type="presOf" srcId="{BCA63A31-45BF-45F9-9F6F-D186D0BB9C8A}" destId="{E99D7F0C-8A47-414D-B02C-C2E6DF7570B4}" srcOrd="0" destOrd="0" presId="urn:microsoft.com/office/officeart/2005/8/layout/vList6"/>
    <dgm:cxn modelId="{C1A3AC70-4F66-441E-B965-C2FD1AA1FD7D}" srcId="{3AC0CA44-3385-4901-AB40-5D735DAA76FB}" destId="{34532D1D-9C3E-4D40-9A40-44F254F41DA8}" srcOrd="0" destOrd="0" parTransId="{5073EBB8-A056-472F-BB64-5BD52776EDF9}" sibTransId="{7AFA43B4-19FD-402D-AB17-62A912D3D0CD}"/>
    <dgm:cxn modelId="{6D3BF8E3-DE41-486B-A17F-C47492E774CD}" srcId="{0FA826A7-87E1-4205-879C-9197084B4584}" destId="{2D553D32-D9B4-4B23-B3DC-8AD1E68A0BF6}" srcOrd="0" destOrd="0" parTransId="{9330B8DD-EDAB-41F2-A840-FFE45DE07E04}" sibTransId="{B08BFF75-912B-4E7B-B4F1-B6BE833AC65B}"/>
    <dgm:cxn modelId="{4BC67C98-55BB-462F-B6B4-36EDDBAC5FF0}" type="presParOf" srcId="{96BAB4B1-FD6E-437A-8F5F-06FC0C675E43}" destId="{3B4C5E9F-B1EE-4EE2-B0B5-4859096B0D3B}" srcOrd="0" destOrd="0" presId="urn:microsoft.com/office/officeart/2005/8/layout/vList6"/>
    <dgm:cxn modelId="{322EE59B-774C-4AD3-B71E-01B24C01E5A5}" type="presParOf" srcId="{3B4C5E9F-B1EE-4EE2-B0B5-4859096B0D3B}" destId="{9266231F-39F1-4B41-AE6B-5560B79FE8C7}" srcOrd="0" destOrd="0" presId="urn:microsoft.com/office/officeart/2005/8/layout/vList6"/>
    <dgm:cxn modelId="{38F23365-582A-459A-93CD-D7EF9C189C09}" type="presParOf" srcId="{3B4C5E9F-B1EE-4EE2-B0B5-4859096B0D3B}" destId="{E99D7F0C-8A47-414D-B02C-C2E6DF7570B4}" srcOrd="1" destOrd="0" presId="urn:microsoft.com/office/officeart/2005/8/layout/vList6"/>
    <dgm:cxn modelId="{9CB59666-A8C9-4EDF-80C0-0CC0BDA9A735}" type="presParOf" srcId="{96BAB4B1-FD6E-437A-8F5F-06FC0C675E43}" destId="{3EFC6D44-342E-4F60-8637-5DADAB44663D}" srcOrd="1" destOrd="0" presId="urn:microsoft.com/office/officeart/2005/8/layout/vList6"/>
    <dgm:cxn modelId="{AE56F2F2-6255-45A6-947F-334218D5EDE5}" type="presParOf" srcId="{96BAB4B1-FD6E-437A-8F5F-06FC0C675E43}" destId="{F44565A1-C340-4193-A423-B3CDA51F3776}" srcOrd="2" destOrd="0" presId="urn:microsoft.com/office/officeart/2005/8/layout/vList6"/>
    <dgm:cxn modelId="{AD1761B5-0B5E-409D-A896-EF6BB02F5D11}" type="presParOf" srcId="{F44565A1-C340-4193-A423-B3CDA51F3776}" destId="{1FE7B0B7-86AA-4C23-9BD2-D341EE2A938A}" srcOrd="0" destOrd="0" presId="urn:microsoft.com/office/officeart/2005/8/layout/vList6"/>
    <dgm:cxn modelId="{71C5F47A-0400-48D5-8643-A90D1A8D6E46}" type="presParOf" srcId="{F44565A1-C340-4193-A423-B3CDA51F3776}" destId="{BCFE76C6-B377-479B-8F78-DCB64A5B6E1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9B3531-EBF3-4D17-A2D4-94EDDDAC5835}"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A89FE750-96DA-4030-A576-B59BC3527CC5}">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(4)</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 Kiểm kê phiếu bầu</a:t>
          </a:r>
          <a:endParaRPr lang="en-US" sz="2800" b="1" i="1" dirty="0">
            <a:latin typeface="Arial" panose="020B0604020202020204" pitchFamily="34" charset="0"/>
            <a:ea typeface="Tahoma" panose="020B0604030504040204" pitchFamily="34" charset="0"/>
            <a:cs typeface="Arial" panose="020B0604020202020204" pitchFamily="34" charset="0"/>
          </a:endParaRPr>
        </a:p>
      </dgm:t>
    </dgm:pt>
    <dgm:pt modelId="{E696693D-F367-4E43-9503-AF36EFE4130A}" type="parTrans" cxnId="{9AD0D97A-FECF-4E2C-8B5D-481DB27A2215}">
      <dgm:prSet/>
      <dgm:spPr/>
      <dgm:t>
        <a:bodyPr/>
        <a:lstStyle/>
        <a:p>
          <a:endParaRPr lang="en-US"/>
        </a:p>
      </dgm:t>
    </dgm:pt>
    <dgm:pt modelId="{68DECA41-40DD-4252-953E-A21CA2886B0B}" type="sibTrans" cxnId="{9AD0D97A-FECF-4E2C-8B5D-481DB27A2215}">
      <dgm:prSet/>
      <dgm:spPr/>
      <dgm:t>
        <a:bodyPr/>
        <a:lstStyle/>
        <a:p>
          <a:endParaRPr lang="en-US"/>
        </a:p>
      </dgm:t>
    </dgm:pt>
    <dgm:pt modelId="{1D0ADC4A-BBCC-4DF2-BB0D-01EB1F83657A}">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(5)</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 Mở niêm phong hòm phiếu</a:t>
          </a:r>
          <a:endParaRPr lang="en-US" sz="2800" b="1" i="1" dirty="0">
            <a:latin typeface="Arial" panose="020B0604020202020204" pitchFamily="34" charset="0"/>
            <a:ea typeface="Tahoma" panose="020B0604030504040204" pitchFamily="34" charset="0"/>
            <a:cs typeface="Arial" panose="020B0604020202020204" pitchFamily="34" charset="0"/>
          </a:endParaRPr>
        </a:p>
      </dgm:t>
    </dgm:pt>
    <dgm:pt modelId="{FADC4849-EA9E-4269-A397-214D3DD5FF11}" type="parTrans" cxnId="{8B77DC4C-ADFB-4C5E-88F3-03492042A413}">
      <dgm:prSet/>
      <dgm:spPr/>
      <dgm:t>
        <a:bodyPr/>
        <a:lstStyle/>
        <a:p>
          <a:endParaRPr lang="en-US"/>
        </a:p>
      </dgm:t>
    </dgm:pt>
    <dgm:pt modelId="{20939BCE-3A97-4763-B6CD-323FA45DB632}" type="sibTrans" cxnId="{8B77DC4C-ADFB-4C5E-88F3-03492042A413}">
      <dgm:prSet/>
      <dgm:spPr/>
      <dgm:t>
        <a:bodyPr/>
        <a:lstStyle/>
        <a:p>
          <a:endParaRPr lang="en-US"/>
        </a:p>
      </dgm:t>
    </dgm:pt>
    <dgm:pt modelId="{0015E7DA-7AE9-4C80-93E8-72CE608D36F2}">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(6)</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Phân loại và đếm phiếu bầu</a:t>
          </a:r>
          <a:endParaRPr lang="en-US" sz="2800" b="1" spc="-100" baseline="0" dirty="0">
            <a:latin typeface="Arial" panose="020B0604020202020204" pitchFamily="34" charset="0"/>
            <a:ea typeface="Tahoma" panose="020B0604030504040204" pitchFamily="34" charset="0"/>
            <a:cs typeface="Arial" panose="020B0604020202020204" pitchFamily="34" charset="0"/>
          </a:endParaRPr>
        </a:p>
      </dgm:t>
    </dgm:pt>
    <dgm:pt modelId="{B132C7D5-2030-4F2A-A21D-C16AE92B47AA}" type="parTrans" cxnId="{1E491FFE-C4A8-4C01-ADB8-DF3D2E49DE64}">
      <dgm:prSet/>
      <dgm:spPr/>
      <dgm:t>
        <a:bodyPr/>
        <a:lstStyle/>
        <a:p>
          <a:endParaRPr lang="en-US"/>
        </a:p>
      </dgm:t>
    </dgm:pt>
    <dgm:pt modelId="{8D71FAA4-A303-4F95-8285-6038D165DE71}" type="sibTrans" cxnId="{1E491FFE-C4A8-4C01-ADB8-DF3D2E49DE64}">
      <dgm:prSet/>
      <dgm:spPr/>
      <dgm:t>
        <a:bodyPr/>
        <a:lstStyle/>
        <a:p>
          <a:endParaRPr lang="en-US"/>
        </a:p>
      </dgm:t>
    </dgm:pt>
    <dgm:pt modelId="{F66E4448-2448-4F26-A5B1-4434B91ED1E6}">
      <dgm:prSet phldrT="[Text]" custT="1"/>
      <dgm:spPr/>
      <dgm:t>
        <a:bodyPr/>
        <a:lstStyle/>
        <a:p>
          <a:pPr>
            <a:lnSpc>
              <a:spcPct val="100000"/>
            </a:lnSpc>
          </a:pPr>
          <a:r>
            <a:rPr lang="en-US" sz="2600" b="1" dirty="0">
              <a:latin typeface="Arial" panose="020B0604020202020204" pitchFamily="34" charset="0"/>
              <a:ea typeface="Tahoma" panose="020B0604030504040204" pitchFamily="34" charset="0"/>
              <a:cs typeface="Arial" panose="020B0604020202020204" pitchFamily="34" charset="0"/>
            </a:rPr>
            <a:t>(8)</a:t>
          </a:r>
          <a:br>
            <a:rPr lang="en-US" sz="2600" b="1" dirty="0">
              <a:latin typeface="Arial" panose="020B0604020202020204" pitchFamily="34" charset="0"/>
              <a:ea typeface="Tahoma" panose="020B0604030504040204" pitchFamily="34" charset="0"/>
              <a:cs typeface="Arial" panose="020B0604020202020204" pitchFamily="34" charset="0"/>
            </a:rPr>
          </a:br>
          <a:r>
            <a:rPr lang="en-US" sz="2600" b="1" dirty="0">
              <a:latin typeface="Arial" panose="020B0604020202020204" pitchFamily="34" charset="0"/>
              <a:ea typeface="Tahoma" panose="020B0604030504040204" pitchFamily="34" charset="0"/>
              <a:cs typeface="Arial" panose="020B0604020202020204" pitchFamily="34" charset="0"/>
            </a:rPr>
            <a:t>Kiếm đếm số phiếu bầu</a:t>
          </a:r>
        </a:p>
      </dgm:t>
    </dgm:pt>
    <dgm:pt modelId="{6B6EC7D8-ED58-426E-812A-6FDB950B3D1E}" type="parTrans" cxnId="{C153D142-8D2D-407D-9D83-896C842679D2}">
      <dgm:prSet/>
      <dgm:spPr/>
      <dgm:t>
        <a:bodyPr/>
        <a:lstStyle/>
        <a:p>
          <a:endParaRPr lang="en-US"/>
        </a:p>
      </dgm:t>
    </dgm:pt>
    <dgm:pt modelId="{1078D212-D7E5-41EA-81D8-DF18260B70BF}" type="sibTrans" cxnId="{C153D142-8D2D-407D-9D83-896C842679D2}">
      <dgm:prSet/>
      <dgm:spPr/>
      <dgm:t>
        <a:bodyPr/>
        <a:lstStyle/>
        <a:p>
          <a:endParaRPr lang="en-US"/>
        </a:p>
      </dgm:t>
    </dgm:pt>
    <dgm:pt modelId="{C0764509-CBEE-4720-A17C-B9B514086148}">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(7)</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Lập Biên bản kết quả kiểm phiếu</a:t>
          </a:r>
        </a:p>
      </dgm:t>
    </dgm:pt>
    <dgm:pt modelId="{AF9F2962-8D15-44C9-943C-3C6B9C37C8AB}" type="parTrans" cxnId="{D435FEA0-CFEB-4BA5-808E-35341C2168D5}">
      <dgm:prSet/>
      <dgm:spPr/>
      <dgm:t>
        <a:bodyPr/>
        <a:lstStyle/>
        <a:p>
          <a:endParaRPr lang="en-US"/>
        </a:p>
      </dgm:t>
    </dgm:pt>
    <dgm:pt modelId="{52772AB8-8AF6-466E-A63B-A3CE1FDBB886}" type="sibTrans" cxnId="{D435FEA0-CFEB-4BA5-808E-35341C2168D5}">
      <dgm:prSet/>
      <dgm:spPr>
        <a:noFill/>
      </dgm:spPr>
      <dgm:t>
        <a:bodyPr/>
        <a:lstStyle/>
        <a:p>
          <a:endParaRPr lang="en-US"/>
        </a:p>
      </dgm:t>
    </dgm:pt>
    <dgm:pt modelId="{7E8EE511-D790-48BB-A714-ED7E7486E660}">
      <dgm:prSet phldrT="[Text]" custT="1"/>
      <dgm:spPr/>
      <dgm:t>
        <a:bodyPr/>
        <a:lstStyle/>
        <a:p>
          <a:r>
            <a:rPr lang="vi-VN" sz="2800" b="1" dirty="0">
              <a:latin typeface="Arial" panose="020B0604020202020204" pitchFamily="34" charset="0"/>
              <a:ea typeface="Tahoma" panose="020B0604030504040204" pitchFamily="34" charset="0"/>
              <a:cs typeface="Arial" panose="020B0604020202020204" pitchFamily="34" charset="0"/>
            </a:rPr>
            <a:t>(</a:t>
          </a:r>
          <a:r>
            <a:rPr lang="en-US" sz="2800" b="1" dirty="0">
              <a:latin typeface="Arial" panose="020B0604020202020204" pitchFamily="34" charset="0"/>
              <a:ea typeface="Tahoma" panose="020B0604030504040204" pitchFamily="34" charset="0"/>
              <a:cs typeface="Arial" panose="020B0604020202020204" pitchFamily="34" charset="0"/>
            </a:rPr>
            <a:t>9</a:t>
          </a:r>
          <a:r>
            <a:rPr lang="vi-VN" sz="2800" b="1" dirty="0">
              <a:latin typeface="Arial" panose="020B0604020202020204" pitchFamily="34" charset="0"/>
              <a:ea typeface="Tahoma" panose="020B0604030504040204" pitchFamily="34" charset="0"/>
              <a:cs typeface="Arial" panose="020B0604020202020204" pitchFamily="34" charset="0"/>
            </a:rPr>
            <a:t>)</a:t>
          </a:r>
          <a:br>
            <a:rPr lang="vi-VN"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Niêm phong và quản lý phiếu bầu</a:t>
          </a:r>
        </a:p>
      </dgm:t>
    </dgm:pt>
    <dgm:pt modelId="{6A9EB4B9-E123-4BF7-958F-EEF49BC1E06F}" type="parTrans" cxnId="{6A00C9F0-EB19-4859-B4A4-50F3F217BD89}">
      <dgm:prSet/>
      <dgm:spPr/>
      <dgm:t>
        <a:bodyPr/>
        <a:lstStyle/>
        <a:p>
          <a:endParaRPr lang="en-US"/>
        </a:p>
      </dgm:t>
    </dgm:pt>
    <dgm:pt modelId="{E2C956A8-4287-4EE5-9591-76742A7D936B}" type="sibTrans" cxnId="{6A00C9F0-EB19-4859-B4A4-50F3F217BD89}">
      <dgm:prSet/>
      <dgm:spPr/>
      <dgm:t>
        <a:bodyPr/>
        <a:lstStyle/>
        <a:p>
          <a:endParaRPr lang="en-US"/>
        </a:p>
      </dgm:t>
    </dgm:pt>
    <dgm:pt modelId="{FBAD8897-CBAE-4C38-BB5C-F16C3DF5BD34}">
      <dgm:prSet phldrT="[Text]" custT="1"/>
      <dgm:spPr/>
      <dgm:t>
        <a:bodyPr/>
        <a:lstStyle/>
        <a:p>
          <a:r>
            <a:rPr lang="en-US" sz="2800" b="1" dirty="0">
              <a:latin typeface="Arial" panose="020B0604020202020204" pitchFamily="34" charset="0"/>
              <a:ea typeface="Tahoma" panose="020B0604030504040204" pitchFamily="34" charset="0"/>
              <a:cs typeface="Arial" panose="020B0604020202020204" pitchFamily="34" charset="0"/>
            </a:rPr>
            <a:t>(10)</a:t>
          </a:r>
          <a:br>
            <a:rPr lang="en-US" sz="2800" b="1" dirty="0">
              <a:latin typeface="Arial" panose="020B0604020202020204" pitchFamily="34" charset="0"/>
              <a:ea typeface="Tahoma" panose="020B0604030504040204" pitchFamily="34" charset="0"/>
              <a:cs typeface="Arial" panose="020B0604020202020204" pitchFamily="34" charset="0"/>
            </a:rPr>
          </a:br>
          <a:r>
            <a:rPr lang="en-US" sz="2800" b="1" dirty="0">
              <a:latin typeface="Arial" panose="020B0604020202020204" pitchFamily="34" charset="0"/>
              <a:ea typeface="Tahoma" panose="020B0604030504040204" pitchFamily="34" charset="0"/>
              <a:cs typeface="Arial" panose="020B0604020202020204" pitchFamily="34" charset="0"/>
            </a:rPr>
            <a:t>Gửi hồ sơ, tài liệu của Tổ bầu cử</a:t>
          </a:r>
        </a:p>
      </dgm:t>
    </dgm:pt>
    <dgm:pt modelId="{508B559B-3FD5-4546-BEC5-9252C7C75BF9}" type="parTrans" cxnId="{FB40FE16-BF8C-44B3-9347-0A1897A8136C}">
      <dgm:prSet/>
      <dgm:spPr/>
      <dgm:t>
        <a:bodyPr/>
        <a:lstStyle/>
        <a:p>
          <a:endParaRPr lang="en-US"/>
        </a:p>
      </dgm:t>
    </dgm:pt>
    <dgm:pt modelId="{2BC5912A-D9A4-4A95-9984-99C68221E21D}" type="sibTrans" cxnId="{FB40FE16-BF8C-44B3-9347-0A1897A8136C}">
      <dgm:prSet/>
      <dgm:spPr/>
      <dgm:t>
        <a:bodyPr/>
        <a:lstStyle/>
        <a:p>
          <a:endParaRPr lang="en-US"/>
        </a:p>
      </dgm:t>
    </dgm:pt>
    <dgm:pt modelId="{7BC9669E-D1BB-4D95-95D5-F2F21308D492}" type="pres">
      <dgm:prSet presAssocID="{089B3531-EBF3-4D17-A2D4-94EDDDAC5835}" presName="Name0" presStyleCnt="0">
        <dgm:presLayoutVars>
          <dgm:dir/>
          <dgm:resizeHandles/>
        </dgm:presLayoutVars>
      </dgm:prSet>
      <dgm:spPr/>
      <dgm:t>
        <a:bodyPr/>
        <a:lstStyle/>
        <a:p>
          <a:endParaRPr lang="en-US"/>
        </a:p>
      </dgm:t>
    </dgm:pt>
    <dgm:pt modelId="{7A646CE8-BC2F-4395-9207-EC92AB8AC133}" type="pres">
      <dgm:prSet presAssocID="{A89FE750-96DA-4030-A576-B59BC3527CC5}" presName="compNode" presStyleCnt="0"/>
      <dgm:spPr/>
    </dgm:pt>
    <dgm:pt modelId="{F7F6F2E1-07AC-446C-9F8D-CB08DBDF33F7}" type="pres">
      <dgm:prSet presAssocID="{A89FE750-96DA-4030-A576-B59BC3527CC5}" presName="dummyConnPt" presStyleCnt="0"/>
      <dgm:spPr/>
    </dgm:pt>
    <dgm:pt modelId="{F4F0CE52-4D41-4A04-85B4-4D83D933F1E9}" type="pres">
      <dgm:prSet presAssocID="{A89FE750-96DA-4030-A576-B59BC3527CC5}" presName="node" presStyleLbl="node1" presStyleIdx="0" presStyleCnt="7">
        <dgm:presLayoutVars>
          <dgm:bulletEnabled val="1"/>
        </dgm:presLayoutVars>
      </dgm:prSet>
      <dgm:spPr/>
      <dgm:t>
        <a:bodyPr/>
        <a:lstStyle/>
        <a:p>
          <a:endParaRPr lang="en-US"/>
        </a:p>
      </dgm:t>
    </dgm:pt>
    <dgm:pt modelId="{17496CEA-5852-4891-B93A-BC4265C7DBF9}" type="pres">
      <dgm:prSet presAssocID="{68DECA41-40DD-4252-953E-A21CA2886B0B}" presName="sibTrans" presStyleLbl="bgSibTrans2D1" presStyleIdx="0" presStyleCnt="6"/>
      <dgm:spPr/>
      <dgm:t>
        <a:bodyPr/>
        <a:lstStyle/>
        <a:p>
          <a:endParaRPr lang="en-US"/>
        </a:p>
      </dgm:t>
    </dgm:pt>
    <dgm:pt modelId="{1FD4886D-31A7-4065-BBF0-365C5B20CCBC}" type="pres">
      <dgm:prSet presAssocID="{1D0ADC4A-BBCC-4DF2-BB0D-01EB1F83657A}" presName="compNode" presStyleCnt="0"/>
      <dgm:spPr/>
    </dgm:pt>
    <dgm:pt modelId="{7A88CEB5-EFF4-43AF-B6F7-DD12C10BB23F}" type="pres">
      <dgm:prSet presAssocID="{1D0ADC4A-BBCC-4DF2-BB0D-01EB1F83657A}" presName="dummyConnPt" presStyleCnt="0"/>
      <dgm:spPr/>
    </dgm:pt>
    <dgm:pt modelId="{F421456C-34DA-45DC-AB47-D2FD237756BA}" type="pres">
      <dgm:prSet presAssocID="{1D0ADC4A-BBCC-4DF2-BB0D-01EB1F83657A}" presName="node" presStyleLbl="node1" presStyleIdx="1" presStyleCnt="7">
        <dgm:presLayoutVars>
          <dgm:bulletEnabled val="1"/>
        </dgm:presLayoutVars>
      </dgm:prSet>
      <dgm:spPr/>
      <dgm:t>
        <a:bodyPr/>
        <a:lstStyle/>
        <a:p>
          <a:endParaRPr lang="en-US"/>
        </a:p>
      </dgm:t>
    </dgm:pt>
    <dgm:pt modelId="{2BEFBFDD-CC5F-4BF4-A362-09D266EA7BEA}" type="pres">
      <dgm:prSet presAssocID="{20939BCE-3A97-4763-B6CD-323FA45DB632}" presName="sibTrans" presStyleLbl="bgSibTrans2D1" presStyleIdx="1" presStyleCnt="6"/>
      <dgm:spPr/>
      <dgm:t>
        <a:bodyPr/>
        <a:lstStyle/>
        <a:p>
          <a:endParaRPr lang="en-US"/>
        </a:p>
      </dgm:t>
    </dgm:pt>
    <dgm:pt modelId="{08DE3CC4-73C5-4A10-AB7B-273FF2D1EFB2}" type="pres">
      <dgm:prSet presAssocID="{0015E7DA-7AE9-4C80-93E8-72CE608D36F2}" presName="compNode" presStyleCnt="0"/>
      <dgm:spPr/>
    </dgm:pt>
    <dgm:pt modelId="{3F3488AB-E5BB-440F-B0AE-94C41ED323E7}" type="pres">
      <dgm:prSet presAssocID="{0015E7DA-7AE9-4C80-93E8-72CE608D36F2}" presName="dummyConnPt" presStyleCnt="0"/>
      <dgm:spPr/>
    </dgm:pt>
    <dgm:pt modelId="{6A9BEBDD-80F0-491C-A6A8-F5B9A36BBE56}" type="pres">
      <dgm:prSet presAssocID="{0015E7DA-7AE9-4C80-93E8-72CE608D36F2}" presName="node" presStyleLbl="node1" presStyleIdx="2" presStyleCnt="7">
        <dgm:presLayoutVars>
          <dgm:bulletEnabled val="1"/>
        </dgm:presLayoutVars>
      </dgm:prSet>
      <dgm:spPr/>
      <dgm:t>
        <a:bodyPr/>
        <a:lstStyle/>
        <a:p>
          <a:endParaRPr lang="en-US"/>
        </a:p>
      </dgm:t>
    </dgm:pt>
    <dgm:pt modelId="{A9ACAC3C-914C-43D6-9721-AA6D5F1F88DB}" type="pres">
      <dgm:prSet presAssocID="{8D71FAA4-A303-4F95-8285-6038D165DE71}" presName="sibTrans" presStyleLbl="bgSibTrans2D1" presStyleIdx="2" presStyleCnt="6"/>
      <dgm:spPr/>
      <dgm:t>
        <a:bodyPr/>
        <a:lstStyle/>
        <a:p>
          <a:endParaRPr lang="en-US"/>
        </a:p>
      </dgm:t>
    </dgm:pt>
    <dgm:pt modelId="{B845589F-A72D-4FC1-9007-4C3D264D8765}" type="pres">
      <dgm:prSet presAssocID="{F66E4448-2448-4F26-A5B1-4434B91ED1E6}" presName="compNode" presStyleCnt="0"/>
      <dgm:spPr/>
    </dgm:pt>
    <dgm:pt modelId="{3A51A5FA-AD87-4834-8006-C8BEEDDB41D4}" type="pres">
      <dgm:prSet presAssocID="{F66E4448-2448-4F26-A5B1-4434B91ED1E6}" presName="dummyConnPt" presStyleCnt="0"/>
      <dgm:spPr/>
    </dgm:pt>
    <dgm:pt modelId="{F4800912-81B7-43CB-9505-70431B0C6589}" type="pres">
      <dgm:prSet presAssocID="{F66E4448-2448-4F26-A5B1-4434B91ED1E6}" presName="node" presStyleLbl="node1" presStyleIdx="3" presStyleCnt="7" custScaleX="100557">
        <dgm:presLayoutVars>
          <dgm:bulletEnabled val="1"/>
        </dgm:presLayoutVars>
      </dgm:prSet>
      <dgm:spPr/>
      <dgm:t>
        <a:bodyPr/>
        <a:lstStyle/>
        <a:p>
          <a:endParaRPr lang="en-US"/>
        </a:p>
      </dgm:t>
    </dgm:pt>
    <dgm:pt modelId="{CF7C4A50-B7C4-4BEC-9353-36C497F0D959}" type="pres">
      <dgm:prSet presAssocID="{1078D212-D7E5-41EA-81D8-DF18260B70BF}" presName="sibTrans" presStyleLbl="bgSibTrans2D1" presStyleIdx="3" presStyleCnt="6" custAng="21428062" custLinFactNeighborX="19972" custLinFactNeighborY="-20318"/>
      <dgm:spPr/>
      <dgm:t>
        <a:bodyPr/>
        <a:lstStyle/>
        <a:p>
          <a:endParaRPr lang="en-US"/>
        </a:p>
      </dgm:t>
    </dgm:pt>
    <dgm:pt modelId="{372520DA-9BCD-46F2-936D-B2F588986554}" type="pres">
      <dgm:prSet presAssocID="{C0764509-CBEE-4720-A17C-B9B514086148}" presName="compNode" presStyleCnt="0"/>
      <dgm:spPr/>
    </dgm:pt>
    <dgm:pt modelId="{D246D208-91F4-4EDB-9EC9-FE35E1C110DE}" type="pres">
      <dgm:prSet presAssocID="{C0764509-CBEE-4720-A17C-B9B514086148}" presName="dummyConnPt" presStyleCnt="0"/>
      <dgm:spPr/>
    </dgm:pt>
    <dgm:pt modelId="{313BE94B-F3A3-49D5-A727-86F33C6D1BFC}" type="pres">
      <dgm:prSet presAssocID="{C0764509-CBEE-4720-A17C-B9B514086148}" presName="node" presStyleLbl="node1" presStyleIdx="4" presStyleCnt="7" custScaleX="120920" custScaleY="127721" custLinFactNeighborX="5909" custLinFactNeighborY="-67853">
        <dgm:presLayoutVars>
          <dgm:bulletEnabled val="1"/>
        </dgm:presLayoutVars>
      </dgm:prSet>
      <dgm:spPr/>
      <dgm:t>
        <a:bodyPr/>
        <a:lstStyle/>
        <a:p>
          <a:endParaRPr lang="en-US"/>
        </a:p>
      </dgm:t>
    </dgm:pt>
    <dgm:pt modelId="{5A98F203-BE0E-491D-803D-DB069FBFE544}" type="pres">
      <dgm:prSet presAssocID="{52772AB8-8AF6-466E-A63B-A3CE1FDBB886}" presName="sibTrans" presStyleLbl="bgSibTrans2D1" presStyleIdx="4" presStyleCnt="6" custAng="71575" custFlipVert="1" custScaleX="90244" custScaleY="20745"/>
      <dgm:spPr/>
      <dgm:t>
        <a:bodyPr/>
        <a:lstStyle/>
        <a:p>
          <a:endParaRPr lang="en-US"/>
        </a:p>
      </dgm:t>
    </dgm:pt>
    <dgm:pt modelId="{75AAD84E-2312-43EE-92EB-654C7D290B68}" type="pres">
      <dgm:prSet presAssocID="{7E8EE511-D790-48BB-A714-ED7E7486E660}" presName="compNode" presStyleCnt="0"/>
      <dgm:spPr/>
    </dgm:pt>
    <dgm:pt modelId="{1DA0FCA1-C5AF-4527-B99C-52E14E5CDF9C}" type="pres">
      <dgm:prSet presAssocID="{7E8EE511-D790-48BB-A714-ED7E7486E660}" presName="dummyConnPt" presStyleCnt="0"/>
      <dgm:spPr/>
    </dgm:pt>
    <dgm:pt modelId="{4D414069-0856-4F69-B555-F0D02F20629C}" type="pres">
      <dgm:prSet presAssocID="{7E8EE511-D790-48BB-A714-ED7E7486E660}" presName="node" presStyleLbl="node1" presStyleIdx="5" presStyleCnt="7" custLinFactX="39107" custLinFactNeighborX="100000" custLinFactNeighborY="51396">
        <dgm:presLayoutVars>
          <dgm:bulletEnabled val="1"/>
        </dgm:presLayoutVars>
      </dgm:prSet>
      <dgm:spPr/>
      <dgm:t>
        <a:bodyPr/>
        <a:lstStyle/>
        <a:p>
          <a:endParaRPr lang="en-US"/>
        </a:p>
      </dgm:t>
    </dgm:pt>
    <dgm:pt modelId="{0ECE83F6-F64D-4A01-BE88-CFA291B5E808}" type="pres">
      <dgm:prSet presAssocID="{E2C956A8-4287-4EE5-9591-76742A7D936B}" presName="sibTrans" presStyleLbl="bgSibTrans2D1" presStyleIdx="5" presStyleCnt="6" custAng="5584833" custFlipVert="1" custScaleX="44504" custScaleY="138826" custLinFactY="-162208" custLinFactNeighborX="-19626" custLinFactNeighborY="-200000"/>
      <dgm:spPr/>
      <dgm:t>
        <a:bodyPr/>
        <a:lstStyle/>
        <a:p>
          <a:endParaRPr lang="en-US"/>
        </a:p>
      </dgm:t>
    </dgm:pt>
    <dgm:pt modelId="{43851FED-FF5C-48CD-886D-F4DFA1453BE4}" type="pres">
      <dgm:prSet presAssocID="{FBAD8897-CBAE-4C38-BB5C-F16C3DF5BD34}" presName="compNode" presStyleCnt="0"/>
      <dgm:spPr/>
    </dgm:pt>
    <dgm:pt modelId="{F1477CEA-FFE5-4C4D-A3E4-459C045563BB}" type="pres">
      <dgm:prSet presAssocID="{FBAD8897-CBAE-4C38-BB5C-F16C3DF5BD34}" presName="dummyConnPt" presStyleCnt="0"/>
      <dgm:spPr/>
    </dgm:pt>
    <dgm:pt modelId="{0B7B2F3B-4766-40FB-86A7-BEB6E9378510}" type="pres">
      <dgm:prSet presAssocID="{FBAD8897-CBAE-4C38-BB5C-F16C3DF5BD34}" presName="node" presStyleLbl="node1" presStyleIdx="6" presStyleCnt="7" custScaleY="130441" custLinFactY="100000" custLinFactNeighborX="1169" custLinFactNeighborY="118080">
        <dgm:presLayoutVars>
          <dgm:bulletEnabled val="1"/>
        </dgm:presLayoutVars>
      </dgm:prSet>
      <dgm:spPr/>
      <dgm:t>
        <a:bodyPr/>
        <a:lstStyle/>
        <a:p>
          <a:endParaRPr lang="en-US"/>
        </a:p>
      </dgm:t>
    </dgm:pt>
  </dgm:ptLst>
  <dgm:cxnLst>
    <dgm:cxn modelId="{491BC234-63A6-41C0-B35C-1278FB77DB51}" type="presOf" srcId="{F66E4448-2448-4F26-A5B1-4434B91ED1E6}" destId="{F4800912-81B7-43CB-9505-70431B0C6589}" srcOrd="0" destOrd="0" presId="urn:microsoft.com/office/officeart/2005/8/layout/bProcess4"/>
    <dgm:cxn modelId="{2BC62C93-363A-4886-A4AA-E1149631A492}" type="presOf" srcId="{20939BCE-3A97-4763-B6CD-323FA45DB632}" destId="{2BEFBFDD-CC5F-4BF4-A362-09D266EA7BEA}" srcOrd="0" destOrd="0" presId="urn:microsoft.com/office/officeart/2005/8/layout/bProcess4"/>
    <dgm:cxn modelId="{032A9CFA-C886-4A86-B3E8-216D8BFA230C}" type="presOf" srcId="{8D71FAA4-A303-4F95-8285-6038D165DE71}" destId="{A9ACAC3C-914C-43D6-9721-AA6D5F1F88DB}" srcOrd="0" destOrd="0" presId="urn:microsoft.com/office/officeart/2005/8/layout/bProcess4"/>
    <dgm:cxn modelId="{D1D5C74A-559D-424A-B4AA-051665877AB4}" type="presOf" srcId="{68DECA41-40DD-4252-953E-A21CA2886B0B}" destId="{17496CEA-5852-4891-B93A-BC4265C7DBF9}" srcOrd="0" destOrd="0" presId="urn:microsoft.com/office/officeart/2005/8/layout/bProcess4"/>
    <dgm:cxn modelId="{1BF1BA1E-F5D0-4B9D-957A-5B49F04D27DB}" type="presOf" srcId="{A89FE750-96DA-4030-A576-B59BC3527CC5}" destId="{F4F0CE52-4D41-4A04-85B4-4D83D933F1E9}" srcOrd="0" destOrd="0" presId="urn:microsoft.com/office/officeart/2005/8/layout/bProcess4"/>
    <dgm:cxn modelId="{7C0A040C-C248-4C1B-8056-352A70537B66}" type="presOf" srcId="{0015E7DA-7AE9-4C80-93E8-72CE608D36F2}" destId="{6A9BEBDD-80F0-491C-A6A8-F5B9A36BBE56}" srcOrd="0" destOrd="0" presId="urn:microsoft.com/office/officeart/2005/8/layout/bProcess4"/>
    <dgm:cxn modelId="{2A10CD57-1459-4E2F-B1AD-254E30017103}" type="presOf" srcId="{E2C956A8-4287-4EE5-9591-76742A7D936B}" destId="{0ECE83F6-F64D-4A01-BE88-CFA291B5E808}" srcOrd="0" destOrd="0" presId="urn:microsoft.com/office/officeart/2005/8/layout/bProcess4"/>
    <dgm:cxn modelId="{9D491E85-94C2-47C2-9D94-28E4D90FEE96}" type="presOf" srcId="{7E8EE511-D790-48BB-A714-ED7E7486E660}" destId="{4D414069-0856-4F69-B555-F0D02F20629C}" srcOrd="0" destOrd="0" presId="urn:microsoft.com/office/officeart/2005/8/layout/bProcess4"/>
    <dgm:cxn modelId="{43996667-7A1B-44DD-8789-5E574A9CD5AE}" type="presOf" srcId="{52772AB8-8AF6-466E-A63B-A3CE1FDBB886}" destId="{5A98F203-BE0E-491D-803D-DB069FBFE544}" srcOrd="0" destOrd="0" presId="urn:microsoft.com/office/officeart/2005/8/layout/bProcess4"/>
    <dgm:cxn modelId="{38BB7162-28FC-4340-8998-A432465650CC}" type="presOf" srcId="{1D0ADC4A-BBCC-4DF2-BB0D-01EB1F83657A}" destId="{F421456C-34DA-45DC-AB47-D2FD237756BA}" srcOrd="0" destOrd="0" presId="urn:microsoft.com/office/officeart/2005/8/layout/bProcess4"/>
    <dgm:cxn modelId="{B0EEFC4A-7838-44CB-94B4-ACD9686ADC15}" type="presOf" srcId="{FBAD8897-CBAE-4C38-BB5C-F16C3DF5BD34}" destId="{0B7B2F3B-4766-40FB-86A7-BEB6E9378510}" srcOrd="0" destOrd="0" presId="urn:microsoft.com/office/officeart/2005/8/layout/bProcess4"/>
    <dgm:cxn modelId="{D435FEA0-CFEB-4BA5-808E-35341C2168D5}" srcId="{089B3531-EBF3-4D17-A2D4-94EDDDAC5835}" destId="{C0764509-CBEE-4720-A17C-B9B514086148}" srcOrd="4" destOrd="0" parTransId="{AF9F2962-8D15-44C9-943C-3C6B9C37C8AB}" sibTransId="{52772AB8-8AF6-466E-A63B-A3CE1FDBB886}"/>
    <dgm:cxn modelId="{C153D142-8D2D-407D-9D83-896C842679D2}" srcId="{089B3531-EBF3-4D17-A2D4-94EDDDAC5835}" destId="{F66E4448-2448-4F26-A5B1-4434B91ED1E6}" srcOrd="3" destOrd="0" parTransId="{6B6EC7D8-ED58-426E-812A-6FDB950B3D1E}" sibTransId="{1078D212-D7E5-41EA-81D8-DF18260B70BF}"/>
    <dgm:cxn modelId="{6A00C9F0-EB19-4859-B4A4-50F3F217BD89}" srcId="{089B3531-EBF3-4D17-A2D4-94EDDDAC5835}" destId="{7E8EE511-D790-48BB-A714-ED7E7486E660}" srcOrd="5" destOrd="0" parTransId="{6A9EB4B9-E123-4BF7-958F-EEF49BC1E06F}" sibTransId="{E2C956A8-4287-4EE5-9591-76742A7D936B}"/>
    <dgm:cxn modelId="{9AD0D97A-FECF-4E2C-8B5D-481DB27A2215}" srcId="{089B3531-EBF3-4D17-A2D4-94EDDDAC5835}" destId="{A89FE750-96DA-4030-A576-B59BC3527CC5}" srcOrd="0" destOrd="0" parTransId="{E696693D-F367-4E43-9503-AF36EFE4130A}" sibTransId="{68DECA41-40DD-4252-953E-A21CA2886B0B}"/>
    <dgm:cxn modelId="{B8824F9B-F981-430C-BF97-478C2E93294A}" type="presOf" srcId="{C0764509-CBEE-4720-A17C-B9B514086148}" destId="{313BE94B-F3A3-49D5-A727-86F33C6D1BFC}" srcOrd="0" destOrd="0" presId="urn:microsoft.com/office/officeart/2005/8/layout/bProcess4"/>
    <dgm:cxn modelId="{A223F83D-C820-4E5A-83DC-36ED43EE1516}" type="presOf" srcId="{1078D212-D7E5-41EA-81D8-DF18260B70BF}" destId="{CF7C4A50-B7C4-4BEC-9353-36C497F0D959}" srcOrd="0" destOrd="0" presId="urn:microsoft.com/office/officeart/2005/8/layout/bProcess4"/>
    <dgm:cxn modelId="{8B77DC4C-ADFB-4C5E-88F3-03492042A413}" srcId="{089B3531-EBF3-4D17-A2D4-94EDDDAC5835}" destId="{1D0ADC4A-BBCC-4DF2-BB0D-01EB1F83657A}" srcOrd="1" destOrd="0" parTransId="{FADC4849-EA9E-4269-A397-214D3DD5FF11}" sibTransId="{20939BCE-3A97-4763-B6CD-323FA45DB632}"/>
    <dgm:cxn modelId="{FB40FE16-BF8C-44B3-9347-0A1897A8136C}" srcId="{089B3531-EBF3-4D17-A2D4-94EDDDAC5835}" destId="{FBAD8897-CBAE-4C38-BB5C-F16C3DF5BD34}" srcOrd="6" destOrd="0" parTransId="{508B559B-3FD5-4546-BEC5-9252C7C75BF9}" sibTransId="{2BC5912A-D9A4-4A95-9984-99C68221E21D}"/>
    <dgm:cxn modelId="{1E491FFE-C4A8-4C01-ADB8-DF3D2E49DE64}" srcId="{089B3531-EBF3-4D17-A2D4-94EDDDAC5835}" destId="{0015E7DA-7AE9-4C80-93E8-72CE608D36F2}" srcOrd="2" destOrd="0" parTransId="{B132C7D5-2030-4F2A-A21D-C16AE92B47AA}" sibTransId="{8D71FAA4-A303-4F95-8285-6038D165DE71}"/>
    <dgm:cxn modelId="{87622EBF-FEFE-4038-9C18-93B7DD9670F7}" type="presOf" srcId="{089B3531-EBF3-4D17-A2D4-94EDDDAC5835}" destId="{7BC9669E-D1BB-4D95-95D5-F2F21308D492}" srcOrd="0" destOrd="0" presId="urn:microsoft.com/office/officeart/2005/8/layout/bProcess4"/>
    <dgm:cxn modelId="{E8495AD6-E18B-454E-B282-588CF32C783B}" type="presParOf" srcId="{7BC9669E-D1BB-4D95-95D5-F2F21308D492}" destId="{7A646CE8-BC2F-4395-9207-EC92AB8AC133}" srcOrd="0" destOrd="0" presId="urn:microsoft.com/office/officeart/2005/8/layout/bProcess4"/>
    <dgm:cxn modelId="{E6F67687-0381-4D28-BFC9-F59BA53EFCA7}" type="presParOf" srcId="{7A646CE8-BC2F-4395-9207-EC92AB8AC133}" destId="{F7F6F2E1-07AC-446C-9F8D-CB08DBDF33F7}" srcOrd="0" destOrd="0" presId="urn:microsoft.com/office/officeart/2005/8/layout/bProcess4"/>
    <dgm:cxn modelId="{5746AF41-655F-483C-BAF2-71FB73D8A526}" type="presParOf" srcId="{7A646CE8-BC2F-4395-9207-EC92AB8AC133}" destId="{F4F0CE52-4D41-4A04-85B4-4D83D933F1E9}" srcOrd="1" destOrd="0" presId="urn:microsoft.com/office/officeart/2005/8/layout/bProcess4"/>
    <dgm:cxn modelId="{7309E2F1-A6BE-47C4-A071-4E9DC3C8C80E}" type="presParOf" srcId="{7BC9669E-D1BB-4D95-95D5-F2F21308D492}" destId="{17496CEA-5852-4891-B93A-BC4265C7DBF9}" srcOrd="1" destOrd="0" presId="urn:microsoft.com/office/officeart/2005/8/layout/bProcess4"/>
    <dgm:cxn modelId="{086913CC-EC8C-486A-971B-A6D03E5139DE}" type="presParOf" srcId="{7BC9669E-D1BB-4D95-95D5-F2F21308D492}" destId="{1FD4886D-31A7-4065-BBF0-365C5B20CCBC}" srcOrd="2" destOrd="0" presId="urn:microsoft.com/office/officeart/2005/8/layout/bProcess4"/>
    <dgm:cxn modelId="{8F257732-DB0F-4475-8D24-9FA963B7254E}" type="presParOf" srcId="{1FD4886D-31A7-4065-BBF0-365C5B20CCBC}" destId="{7A88CEB5-EFF4-43AF-B6F7-DD12C10BB23F}" srcOrd="0" destOrd="0" presId="urn:microsoft.com/office/officeart/2005/8/layout/bProcess4"/>
    <dgm:cxn modelId="{9A275B7E-69CA-4204-9A7D-9779F559FC26}" type="presParOf" srcId="{1FD4886D-31A7-4065-BBF0-365C5B20CCBC}" destId="{F421456C-34DA-45DC-AB47-D2FD237756BA}" srcOrd="1" destOrd="0" presId="urn:microsoft.com/office/officeart/2005/8/layout/bProcess4"/>
    <dgm:cxn modelId="{F416B810-28CD-4C65-8834-B61636DF1D43}" type="presParOf" srcId="{7BC9669E-D1BB-4D95-95D5-F2F21308D492}" destId="{2BEFBFDD-CC5F-4BF4-A362-09D266EA7BEA}" srcOrd="3" destOrd="0" presId="urn:microsoft.com/office/officeart/2005/8/layout/bProcess4"/>
    <dgm:cxn modelId="{A7515137-743D-4B13-AAC5-67F6A95C2DE9}" type="presParOf" srcId="{7BC9669E-D1BB-4D95-95D5-F2F21308D492}" destId="{08DE3CC4-73C5-4A10-AB7B-273FF2D1EFB2}" srcOrd="4" destOrd="0" presId="urn:microsoft.com/office/officeart/2005/8/layout/bProcess4"/>
    <dgm:cxn modelId="{655C4E4A-B2D0-4040-A669-74CB5F112F14}" type="presParOf" srcId="{08DE3CC4-73C5-4A10-AB7B-273FF2D1EFB2}" destId="{3F3488AB-E5BB-440F-B0AE-94C41ED323E7}" srcOrd="0" destOrd="0" presId="urn:microsoft.com/office/officeart/2005/8/layout/bProcess4"/>
    <dgm:cxn modelId="{C6C6B557-E126-48CB-B7F5-DC245A29F92F}" type="presParOf" srcId="{08DE3CC4-73C5-4A10-AB7B-273FF2D1EFB2}" destId="{6A9BEBDD-80F0-491C-A6A8-F5B9A36BBE56}" srcOrd="1" destOrd="0" presId="urn:microsoft.com/office/officeart/2005/8/layout/bProcess4"/>
    <dgm:cxn modelId="{3DCB5F21-0E5B-4CF2-B50D-1439F8D3D78B}" type="presParOf" srcId="{7BC9669E-D1BB-4D95-95D5-F2F21308D492}" destId="{A9ACAC3C-914C-43D6-9721-AA6D5F1F88DB}" srcOrd="5" destOrd="0" presId="urn:microsoft.com/office/officeart/2005/8/layout/bProcess4"/>
    <dgm:cxn modelId="{FB925430-E1AC-4328-80D7-32CE57AD90DB}" type="presParOf" srcId="{7BC9669E-D1BB-4D95-95D5-F2F21308D492}" destId="{B845589F-A72D-4FC1-9007-4C3D264D8765}" srcOrd="6" destOrd="0" presId="urn:microsoft.com/office/officeart/2005/8/layout/bProcess4"/>
    <dgm:cxn modelId="{6DCB9BA6-0FDD-47AA-B3EE-514A087B50CC}" type="presParOf" srcId="{B845589F-A72D-4FC1-9007-4C3D264D8765}" destId="{3A51A5FA-AD87-4834-8006-C8BEEDDB41D4}" srcOrd="0" destOrd="0" presId="urn:microsoft.com/office/officeart/2005/8/layout/bProcess4"/>
    <dgm:cxn modelId="{25003134-EB24-4050-A539-68DE494427F7}" type="presParOf" srcId="{B845589F-A72D-4FC1-9007-4C3D264D8765}" destId="{F4800912-81B7-43CB-9505-70431B0C6589}" srcOrd="1" destOrd="0" presId="urn:microsoft.com/office/officeart/2005/8/layout/bProcess4"/>
    <dgm:cxn modelId="{792E62D2-54B8-4B21-A9E8-EEF68E0F6CCC}" type="presParOf" srcId="{7BC9669E-D1BB-4D95-95D5-F2F21308D492}" destId="{CF7C4A50-B7C4-4BEC-9353-36C497F0D959}" srcOrd="7" destOrd="0" presId="urn:microsoft.com/office/officeart/2005/8/layout/bProcess4"/>
    <dgm:cxn modelId="{8D64DE31-4A8A-4C91-9E98-07184E9FB61B}" type="presParOf" srcId="{7BC9669E-D1BB-4D95-95D5-F2F21308D492}" destId="{372520DA-9BCD-46F2-936D-B2F588986554}" srcOrd="8" destOrd="0" presId="urn:microsoft.com/office/officeart/2005/8/layout/bProcess4"/>
    <dgm:cxn modelId="{BFA4F75E-33FE-4E11-AE09-5ADAD2E5E8B0}" type="presParOf" srcId="{372520DA-9BCD-46F2-936D-B2F588986554}" destId="{D246D208-91F4-4EDB-9EC9-FE35E1C110DE}" srcOrd="0" destOrd="0" presId="urn:microsoft.com/office/officeart/2005/8/layout/bProcess4"/>
    <dgm:cxn modelId="{F949EF9A-2EB2-49C5-82B3-437CBF7B8049}" type="presParOf" srcId="{372520DA-9BCD-46F2-936D-B2F588986554}" destId="{313BE94B-F3A3-49D5-A727-86F33C6D1BFC}" srcOrd="1" destOrd="0" presId="urn:microsoft.com/office/officeart/2005/8/layout/bProcess4"/>
    <dgm:cxn modelId="{0BCBF5FA-5F9B-432E-BC2E-E5542388DB1C}" type="presParOf" srcId="{7BC9669E-D1BB-4D95-95D5-F2F21308D492}" destId="{5A98F203-BE0E-491D-803D-DB069FBFE544}" srcOrd="9" destOrd="0" presId="urn:microsoft.com/office/officeart/2005/8/layout/bProcess4"/>
    <dgm:cxn modelId="{EB53801D-E200-40C8-BA29-C78949325754}" type="presParOf" srcId="{7BC9669E-D1BB-4D95-95D5-F2F21308D492}" destId="{75AAD84E-2312-43EE-92EB-654C7D290B68}" srcOrd="10" destOrd="0" presId="urn:microsoft.com/office/officeart/2005/8/layout/bProcess4"/>
    <dgm:cxn modelId="{F72E672B-EA3E-482F-8E19-4D948AA03261}" type="presParOf" srcId="{75AAD84E-2312-43EE-92EB-654C7D290B68}" destId="{1DA0FCA1-C5AF-4527-B99C-52E14E5CDF9C}" srcOrd="0" destOrd="0" presId="urn:microsoft.com/office/officeart/2005/8/layout/bProcess4"/>
    <dgm:cxn modelId="{DA07F613-92DB-4536-90CE-84C82DFEAEAD}" type="presParOf" srcId="{75AAD84E-2312-43EE-92EB-654C7D290B68}" destId="{4D414069-0856-4F69-B555-F0D02F20629C}" srcOrd="1" destOrd="0" presId="urn:microsoft.com/office/officeart/2005/8/layout/bProcess4"/>
    <dgm:cxn modelId="{A8EBD82F-15C0-4AAA-BBEA-BF3D64521A02}" type="presParOf" srcId="{7BC9669E-D1BB-4D95-95D5-F2F21308D492}" destId="{0ECE83F6-F64D-4A01-BE88-CFA291B5E808}" srcOrd="11" destOrd="0" presId="urn:microsoft.com/office/officeart/2005/8/layout/bProcess4"/>
    <dgm:cxn modelId="{A55D7435-E35E-4919-A98B-1CA08ECA30D1}" type="presParOf" srcId="{7BC9669E-D1BB-4D95-95D5-F2F21308D492}" destId="{43851FED-FF5C-48CD-886D-F4DFA1453BE4}" srcOrd="12" destOrd="0" presId="urn:microsoft.com/office/officeart/2005/8/layout/bProcess4"/>
    <dgm:cxn modelId="{1F35D391-452B-4E27-B280-EF00B44F5093}" type="presParOf" srcId="{43851FED-FF5C-48CD-886D-F4DFA1453BE4}" destId="{F1477CEA-FFE5-4C4D-A3E4-459C045563BB}" srcOrd="0" destOrd="0" presId="urn:microsoft.com/office/officeart/2005/8/layout/bProcess4"/>
    <dgm:cxn modelId="{835A15AB-03E6-4786-B1ED-2E97BBC971BE}" type="presParOf" srcId="{43851FED-FF5C-48CD-886D-F4DFA1453BE4}" destId="{0B7B2F3B-4766-40FB-86A7-BEB6E937851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277F0B-CDB8-4768-BCD4-33D7E77D9062}" type="doc">
      <dgm:prSet loTypeId="urn:microsoft.com/office/officeart/2005/8/layout/vList3" loCatId="picture" qsTypeId="urn:microsoft.com/office/officeart/2005/8/quickstyle/simple1" qsCatId="simple" csTypeId="urn:microsoft.com/office/officeart/2005/8/colors/accent1_2" csCatId="accent1" phldr="1"/>
      <dgm:spPr/>
    </dgm:pt>
    <dgm:pt modelId="{199A9002-F85C-4081-B7C8-9CD6CB5D0002}">
      <dgm:prSet phldrT="[Text]"/>
      <dgm:spPr/>
      <dgm:t>
        <a:bodyPr/>
        <a:lstStyle/>
        <a:p>
          <a:r>
            <a:rPr lang="en-US" dirty="0"/>
            <a:t>Biên bản kết quả kiểm phiếu bầu cử đại biểu Quốc hội khóa XVI của Tổ bầu cử </a:t>
          </a:r>
          <a:r>
            <a:rPr lang="en-US" b="1" dirty="0"/>
            <a:t>(Mẫu số 18/HĐBC-QH).</a:t>
          </a:r>
        </a:p>
      </dgm:t>
    </dgm:pt>
    <dgm:pt modelId="{F89526EA-EC2C-4D92-AF34-EE75727DF72C}" type="parTrans" cxnId="{3E56A0DF-E0C0-4638-A078-7B13C9F1648A}">
      <dgm:prSet/>
      <dgm:spPr/>
      <dgm:t>
        <a:bodyPr/>
        <a:lstStyle/>
        <a:p>
          <a:endParaRPr lang="en-US"/>
        </a:p>
      </dgm:t>
    </dgm:pt>
    <dgm:pt modelId="{8C793342-CB17-4692-BEBD-B7ECA0A3B998}" type="sibTrans" cxnId="{3E56A0DF-E0C0-4638-A078-7B13C9F1648A}">
      <dgm:prSet/>
      <dgm:spPr/>
      <dgm:t>
        <a:bodyPr/>
        <a:lstStyle/>
        <a:p>
          <a:endParaRPr lang="en-US"/>
        </a:p>
      </dgm:t>
    </dgm:pt>
    <dgm:pt modelId="{7E1AD5D1-5462-4647-9E50-51AEBD201BB1}">
      <dgm:prSet phldrT="[Text]"/>
      <dgm:spPr/>
      <dgm:t>
        <a:bodyPr/>
        <a:lstStyle/>
        <a:p>
          <a:r>
            <a:rPr lang="en-US" dirty="0"/>
            <a:t>Biên bản kết quả kiểm phiếu bầu cử đại biểu Hội đồng nhân dân tỉnh nhiệm kỳ 2026 - 2031 của Tổ bầu cử </a:t>
          </a:r>
          <a:r>
            <a:rPr lang="en-US" b="1" dirty="0"/>
            <a:t>(Mẫu số 23/HĐBC-HĐND).</a:t>
          </a:r>
        </a:p>
      </dgm:t>
    </dgm:pt>
    <dgm:pt modelId="{2324B90B-F489-4874-875B-93C4BA094277}" type="parTrans" cxnId="{76DD861A-2207-47B7-8BEB-6BF7B7888254}">
      <dgm:prSet/>
      <dgm:spPr/>
      <dgm:t>
        <a:bodyPr/>
        <a:lstStyle/>
        <a:p>
          <a:endParaRPr lang="en-US"/>
        </a:p>
      </dgm:t>
    </dgm:pt>
    <dgm:pt modelId="{F6DD1E59-C987-42A7-ABC1-08494901CB14}" type="sibTrans" cxnId="{76DD861A-2207-47B7-8BEB-6BF7B7888254}">
      <dgm:prSet/>
      <dgm:spPr/>
      <dgm:t>
        <a:bodyPr/>
        <a:lstStyle/>
        <a:p>
          <a:endParaRPr lang="en-US"/>
        </a:p>
      </dgm:t>
    </dgm:pt>
    <dgm:pt modelId="{C46A0D13-DA53-4142-B0C2-A95045069C11}">
      <dgm:prSet phldrT="[Text]"/>
      <dgm:spPr/>
      <dgm:t>
        <a:bodyPr/>
        <a:lstStyle/>
        <a:p>
          <a:r>
            <a:rPr lang="en-US" dirty="0"/>
            <a:t>Biên bản kết quả kiểm phiếu bầu cử đại biểu Hội đồng nhân dân cấp xã nhiệm kỳ 2026 - 2031 của Tổ bầu cử </a:t>
          </a:r>
          <a:r>
            <a:rPr lang="en-US" b="1" dirty="0"/>
            <a:t>(Mẫu số 23/HĐBC-HĐND).</a:t>
          </a:r>
        </a:p>
      </dgm:t>
    </dgm:pt>
    <dgm:pt modelId="{276E7816-3F64-4768-8069-D1127B1BDDBC}" type="parTrans" cxnId="{162713E1-705F-4849-94E0-B2E240547EEF}">
      <dgm:prSet/>
      <dgm:spPr/>
      <dgm:t>
        <a:bodyPr/>
        <a:lstStyle/>
        <a:p>
          <a:endParaRPr lang="en-US"/>
        </a:p>
      </dgm:t>
    </dgm:pt>
    <dgm:pt modelId="{32AA5174-7F54-4A6D-A276-07705E58904F}" type="sibTrans" cxnId="{162713E1-705F-4849-94E0-B2E240547EEF}">
      <dgm:prSet/>
      <dgm:spPr/>
      <dgm:t>
        <a:bodyPr/>
        <a:lstStyle/>
        <a:p>
          <a:endParaRPr lang="en-US"/>
        </a:p>
      </dgm:t>
    </dgm:pt>
    <dgm:pt modelId="{A7F626CF-1767-4872-9057-E81A346F4240}" type="pres">
      <dgm:prSet presAssocID="{F2277F0B-CDB8-4768-BCD4-33D7E77D9062}" presName="linearFlow" presStyleCnt="0">
        <dgm:presLayoutVars>
          <dgm:dir/>
          <dgm:resizeHandles val="exact"/>
        </dgm:presLayoutVars>
      </dgm:prSet>
      <dgm:spPr/>
    </dgm:pt>
    <dgm:pt modelId="{4BC905FC-54A7-4AE6-9E63-A6F9B6969AFF}" type="pres">
      <dgm:prSet presAssocID="{199A9002-F85C-4081-B7C8-9CD6CB5D0002}" presName="composite" presStyleCnt="0"/>
      <dgm:spPr/>
    </dgm:pt>
    <dgm:pt modelId="{13F38075-685A-4C8D-AF91-06587BB20235}" type="pres">
      <dgm:prSet presAssocID="{199A9002-F85C-4081-B7C8-9CD6CB5D0002}" presName="imgShp" presStyleLbl="fgImgPlace1" presStyleIdx="0" presStyleCnt="3"/>
      <dgm:spPr/>
    </dgm:pt>
    <dgm:pt modelId="{E9CCFAA4-6569-483A-9C7A-7E11A1BC7559}" type="pres">
      <dgm:prSet presAssocID="{199A9002-F85C-4081-B7C8-9CD6CB5D0002}" presName="txShp" presStyleLbl="node1" presStyleIdx="0" presStyleCnt="3">
        <dgm:presLayoutVars>
          <dgm:bulletEnabled val="1"/>
        </dgm:presLayoutVars>
      </dgm:prSet>
      <dgm:spPr/>
      <dgm:t>
        <a:bodyPr/>
        <a:lstStyle/>
        <a:p>
          <a:endParaRPr lang="en-US"/>
        </a:p>
      </dgm:t>
    </dgm:pt>
    <dgm:pt modelId="{E5379F83-0B0D-48F0-B948-7E782245C009}" type="pres">
      <dgm:prSet presAssocID="{8C793342-CB17-4692-BEBD-B7ECA0A3B998}" presName="spacing" presStyleCnt="0"/>
      <dgm:spPr/>
    </dgm:pt>
    <dgm:pt modelId="{04939F94-DE57-4EA4-9B29-8CA742CAED73}" type="pres">
      <dgm:prSet presAssocID="{7E1AD5D1-5462-4647-9E50-51AEBD201BB1}" presName="composite" presStyleCnt="0"/>
      <dgm:spPr/>
    </dgm:pt>
    <dgm:pt modelId="{DBB737EC-1588-406B-A6A8-10E732B49181}" type="pres">
      <dgm:prSet presAssocID="{7E1AD5D1-5462-4647-9E50-51AEBD201BB1}" presName="imgShp" presStyleLbl="fgImgPlace1" presStyleIdx="1" presStyleCnt="3"/>
      <dgm:spPr/>
    </dgm:pt>
    <dgm:pt modelId="{7DA90858-A75E-4320-8F87-39EAE0A49706}" type="pres">
      <dgm:prSet presAssocID="{7E1AD5D1-5462-4647-9E50-51AEBD201BB1}" presName="txShp" presStyleLbl="node1" presStyleIdx="1" presStyleCnt="3">
        <dgm:presLayoutVars>
          <dgm:bulletEnabled val="1"/>
        </dgm:presLayoutVars>
      </dgm:prSet>
      <dgm:spPr/>
      <dgm:t>
        <a:bodyPr/>
        <a:lstStyle/>
        <a:p>
          <a:endParaRPr lang="en-US"/>
        </a:p>
      </dgm:t>
    </dgm:pt>
    <dgm:pt modelId="{3CE85733-91DF-4325-90FA-F4278C64B6F9}" type="pres">
      <dgm:prSet presAssocID="{F6DD1E59-C987-42A7-ABC1-08494901CB14}" presName="spacing" presStyleCnt="0"/>
      <dgm:spPr/>
    </dgm:pt>
    <dgm:pt modelId="{F5F2E612-AB31-49D2-9200-4C1E8B0C69DF}" type="pres">
      <dgm:prSet presAssocID="{C46A0D13-DA53-4142-B0C2-A95045069C11}" presName="composite" presStyleCnt="0"/>
      <dgm:spPr/>
    </dgm:pt>
    <dgm:pt modelId="{C14C382E-BBDF-412A-9C64-A2F7B17653A9}" type="pres">
      <dgm:prSet presAssocID="{C46A0D13-DA53-4142-B0C2-A95045069C11}" presName="imgShp" presStyleLbl="fgImgPlace1" presStyleIdx="2" presStyleCnt="3"/>
      <dgm:spPr/>
    </dgm:pt>
    <dgm:pt modelId="{6F968769-7E19-4985-8F1C-042FD06BF65B}" type="pres">
      <dgm:prSet presAssocID="{C46A0D13-DA53-4142-B0C2-A95045069C11}" presName="txShp" presStyleLbl="node1" presStyleIdx="2" presStyleCnt="3">
        <dgm:presLayoutVars>
          <dgm:bulletEnabled val="1"/>
        </dgm:presLayoutVars>
      </dgm:prSet>
      <dgm:spPr/>
      <dgm:t>
        <a:bodyPr/>
        <a:lstStyle/>
        <a:p>
          <a:endParaRPr lang="en-US"/>
        </a:p>
      </dgm:t>
    </dgm:pt>
  </dgm:ptLst>
  <dgm:cxnLst>
    <dgm:cxn modelId="{D4DBCFCE-9527-414E-882F-235FCC77D86A}" type="presOf" srcId="{7E1AD5D1-5462-4647-9E50-51AEBD201BB1}" destId="{7DA90858-A75E-4320-8F87-39EAE0A49706}" srcOrd="0" destOrd="0" presId="urn:microsoft.com/office/officeart/2005/8/layout/vList3"/>
    <dgm:cxn modelId="{3E56A0DF-E0C0-4638-A078-7B13C9F1648A}" srcId="{F2277F0B-CDB8-4768-BCD4-33D7E77D9062}" destId="{199A9002-F85C-4081-B7C8-9CD6CB5D0002}" srcOrd="0" destOrd="0" parTransId="{F89526EA-EC2C-4D92-AF34-EE75727DF72C}" sibTransId="{8C793342-CB17-4692-BEBD-B7ECA0A3B998}"/>
    <dgm:cxn modelId="{26D0E16D-6CB3-4D87-83B9-D99801359CDD}" type="presOf" srcId="{199A9002-F85C-4081-B7C8-9CD6CB5D0002}" destId="{E9CCFAA4-6569-483A-9C7A-7E11A1BC7559}" srcOrd="0" destOrd="0" presId="urn:microsoft.com/office/officeart/2005/8/layout/vList3"/>
    <dgm:cxn modelId="{EDF1C79A-7268-4D0D-8A32-B7676AFD0414}" type="presOf" srcId="{C46A0D13-DA53-4142-B0C2-A95045069C11}" destId="{6F968769-7E19-4985-8F1C-042FD06BF65B}" srcOrd="0" destOrd="0" presId="urn:microsoft.com/office/officeart/2005/8/layout/vList3"/>
    <dgm:cxn modelId="{162713E1-705F-4849-94E0-B2E240547EEF}" srcId="{F2277F0B-CDB8-4768-BCD4-33D7E77D9062}" destId="{C46A0D13-DA53-4142-B0C2-A95045069C11}" srcOrd="2" destOrd="0" parTransId="{276E7816-3F64-4768-8069-D1127B1BDDBC}" sibTransId="{32AA5174-7F54-4A6D-A276-07705E58904F}"/>
    <dgm:cxn modelId="{A6CF1C7B-8FFD-455E-ADA5-1042894A0DE4}" type="presOf" srcId="{F2277F0B-CDB8-4768-BCD4-33D7E77D9062}" destId="{A7F626CF-1767-4872-9057-E81A346F4240}" srcOrd="0" destOrd="0" presId="urn:microsoft.com/office/officeart/2005/8/layout/vList3"/>
    <dgm:cxn modelId="{76DD861A-2207-47B7-8BEB-6BF7B7888254}" srcId="{F2277F0B-CDB8-4768-BCD4-33D7E77D9062}" destId="{7E1AD5D1-5462-4647-9E50-51AEBD201BB1}" srcOrd="1" destOrd="0" parTransId="{2324B90B-F489-4874-875B-93C4BA094277}" sibTransId="{F6DD1E59-C987-42A7-ABC1-08494901CB14}"/>
    <dgm:cxn modelId="{1060199B-DDD6-4D13-9EC5-3F4802CBBCB6}" type="presParOf" srcId="{A7F626CF-1767-4872-9057-E81A346F4240}" destId="{4BC905FC-54A7-4AE6-9E63-A6F9B6969AFF}" srcOrd="0" destOrd="0" presId="urn:microsoft.com/office/officeart/2005/8/layout/vList3"/>
    <dgm:cxn modelId="{20041CB5-2474-4EEA-B793-46D4CF66A782}" type="presParOf" srcId="{4BC905FC-54A7-4AE6-9E63-A6F9B6969AFF}" destId="{13F38075-685A-4C8D-AF91-06587BB20235}" srcOrd="0" destOrd="0" presId="urn:microsoft.com/office/officeart/2005/8/layout/vList3"/>
    <dgm:cxn modelId="{0A6997A5-CB44-4B7E-999E-317ED24565A5}" type="presParOf" srcId="{4BC905FC-54A7-4AE6-9E63-A6F9B6969AFF}" destId="{E9CCFAA4-6569-483A-9C7A-7E11A1BC7559}" srcOrd="1" destOrd="0" presId="urn:microsoft.com/office/officeart/2005/8/layout/vList3"/>
    <dgm:cxn modelId="{DDB61CC1-F308-483F-9496-D7476077CF4C}" type="presParOf" srcId="{A7F626CF-1767-4872-9057-E81A346F4240}" destId="{E5379F83-0B0D-48F0-B948-7E782245C009}" srcOrd="1" destOrd="0" presId="urn:microsoft.com/office/officeart/2005/8/layout/vList3"/>
    <dgm:cxn modelId="{311F570C-3A35-4734-9366-7C9C3AA4FE34}" type="presParOf" srcId="{A7F626CF-1767-4872-9057-E81A346F4240}" destId="{04939F94-DE57-4EA4-9B29-8CA742CAED73}" srcOrd="2" destOrd="0" presId="urn:microsoft.com/office/officeart/2005/8/layout/vList3"/>
    <dgm:cxn modelId="{65CAFF64-7152-4262-96F4-042B10F3FDCA}" type="presParOf" srcId="{04939F94-DE57-4EA4-9B29-8CA742CAED73}" destId="{DBB737EC-1588-406B-A6A8-10E732B49181}" srcOrd="0" destOrd="0" presId="urn:microsoft.com/office/officeart/2005/8/layout/vList3"/>
    <dgm:cxn modelId="{1214F85E-645B-49AA-BBE9-98C62962A19A}" type="presParOf" srcId="{04939F94-DE57-4EA4-9B29-8CA742CAED73}" destId="{7DA90858-A75E-4320-8F87-39EAE0A49706}" srcOrd="1" destOrd="0" presId="urn:microsoft.com/office/officeart/2005/8/layout/vList3"/>
    <dgm:cxn modelId="{BF8BF855-BEB5-4838-BE93-6BD4FDC61EEB}" type="presParOf" srcId="{A7F626CF-1767-4872-9057-E81A346F4240}" destId="{3CE85733-91DF-4325-90FA-F4278C64B6F9}" srcOrd="3" destOrd="0" presId="urn:microsoft.com/office/officeart/2005/8/layout/vList3"/>
    <dgm:cxn modelId="{659CDE5E-3667-4360-B2C3-D2A253104EC3}" type="presParOf" srcId="{A7F626CF-1767-4872-9057-E81A346F4240}" destId="{F5F2E612-AB31-49D2-9200-4C1E8B0C69DF}" srcOrd="4" destOrd="0" presId="urn:microsoft.com/office/officeart/2005/8/layout/vList3"/>
    <dgm:cxn modelId="{E3BE3FDD-D0C5-425D-AFCB-6B3B72CC7C12}" type="presParOf" srcId="{F5F2E612-AB31-49D2-9200-4C1E8B0C69DF}" destId="{C14C382E-BBDF-412A-9C64-A2F7B17653A9}" srcOrd="0" destOrd="0" presId="urn:microsoft.com/office/officeart/2005/8/layout/vList3"/>
    <dgm:cxn modelId="{B824D19F-6531-4A5D-9575-88FB076626C1}" type="presParOf" srcId="{F5F2E612-AB31-49D2-9200-4C1E8B0C69DF}" destId="{6F968769-7E19-4985-8F1C-042FD06BF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96CEA-5852-4891-B93A-BC4265C7DBF9}">
      <dsp:nvSpPr>
        <dsp:cNvPr id="0" name=""/>
        <dsp:cNvSpPr/>
      </dsp:nvSpPr>
      <dsp:spPr>
        <a:xfrm rot="5400000">
          <a:off x="602983" y="1679441"/>
          <a:ext cx="1947902" cy="234672"/>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F0CE52-4D41-4A04-85B4-4D83D933F1E9}">
      <dsp:nvSpPr>
        <dsp:cNvPr id="0" name=""/>
        <dsp:cNvSpPr/>
      </dsp:nvSpPr>
      <dsp:spPr>
        <a:xfrm>
          <a:off x="1051590" y="437044"/>
          <a:ext cx="2607468" cy="156448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(1)</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Phân</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công</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nhiệm</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vụ</a:t>
          </a:r>
          <a:r>
            <a:rPr lang="en-US" sz="2800" b="1" kern="1200" dirty="0">
              <a:latin typeface="Arial" panose="020B0604020202020204" pitchFamily="34" charset="0"/>
              <a:ea typeface="Tahoma" panose="020B0604030504040204" pitchFamily="34" charset="0"/>
              <a:cs typeface="Arial" panose="020B0604020202020204" pitchFamily="34" charset="0"/>
            </a:rPr>
            <a:t> </a:t>
          </a:r>
          <a:endParaRPr lang="en-US" sz="2800" b="1" i="1" kern="1200" dirty="0">
            <a:latin typeface="Arial" panose="020B0604020202020204" pitchFamily="34" charset="0"/>
            <a:ea typeface="Tahoma" panose="020B0604030504040204" pitchFamily="34" charset="0"/>
            <a:cs typeface="Arial" panose="020B0604020202020204" pitchFamily="34" charset="0"/>
          </a:endParaRPr>
        </a:p>
      </dsp:txBody>
      <dsp:txXfrm>
        <a:off x="1097412" y="482866"/>
        <a:ext cx="2515824" cy="1472837"/>
      </dsp:txXfrm>
    </dsp:sp>
    <dsp:sp modelId="{2BEFBFDD-CC5F-4BF4-A362-09D266EA7BEA}">
      <dsp:nvSpPr>
        <dsp:cNvPr id="0" name=""/>
        <dsp:cNvSpPr/>
      </dsp:nvSpPr>
      <dsp:spPr>
        <a:xfrm rot="5400000">
          <a:off x="602983" y="3635043"/>
          <a:ext cx="1947902" cy="234672"/>
        </a:xfrm>
        <a:prstGeom prst="rect">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1456C-34DA-45DC-AB47-D2FD237756BA}">
      <dsp:nvSpPr>
        <dsp:cNvPr id="0" name=""/>
        <dsp:cNvSpPr/>
      </dsp:nvSpPr>
      <dsp:spPr>
        <a:xfrm>
          <a:off x="1051590" y="2392645"/>
          <a:ext cx="2607468" cy="156448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(2)</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Nhận</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các</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tài</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liệu</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phương</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tiện</a:t>
          </a:r>
          <a:endParaRPr lang="en-US" sz="2800" b="1" i="1" kern="1200" dirty="0">
            <a:latin typeface="Arial" panose="020B0604020202020204" pitchFamily="34" charset="0"/>
            <a:ea typeface="Tahoma" panose="020B0604030504040204" pitchFamily="34" charset="0"/>
            <a:cs typeface="Arial" panose="020B0604020202020204" pitchFamily="34" charset="0"/>
          </a:endParaRPr>
        </a:p>
      </dsp:txBody>
      <dsp:txXfrm>
        <a:off x="1097412" y="2438467"/>
        <a:ext cx="2515824" cy="1472837"/>
      </dsp:txXfrm>
    </dsp:sp>
    <dsp:sp modelId="{A9ACAC3C-914C-43D6-9721-AA6D5F1F88DB}">
      <dsp:nvSpPr>
        <dsp:cNvPr id="0" name=""/>
        <dsp:cNvSpPr/>
      </dsp:nvSpPr>
      <dsp:spPr>
        <a:xfrm>
          <a:off x="1580783" y="4612843"/>
          <a:ext cx="3732975" cy="234672"/>
        </a:xfrm>
        <a:prstGeom prst="rect">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EBDD-80F0-491C-A6A8-F5B9A36BBE56}">
      <dsp:nvSpPr>
        <dsp:cNvPr id="0" name=""/>
        <dsp:cNvSpPr/>
      </dsp:nvSpPr>
      <dsp:spPr>
        <a:xfrm>
          <a:off x="1051590" y="4348247"/>
          <a:ext cx="2607468" cy="156448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(3)</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err="1">
              <a:latin typeface="Arial" panose="020B0604020202020204" pitchFamily="34" charset="0"/>
              <a:ea typeface="Tahoma" panose="020B0604030504040204" pitchFamily="34" charset="0"/>
              <a:cs typeface="Arial" panose="020B0604020202020204" pitchFamily="34" charset="0"/>
            </a:rPr>
            <a:t>Niêm</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yết</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danh</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sách</a:t>
          </a:r>
          <a:r>
            <a:rPr lang="en-US" sz="2800" b="1" kern="1200" dirty="0">
              <a:latin typeface="Arial" panose="020B0604020202020204" pitchFamily="34" charset="0"/>
              <a:ea typeface="Tahoma" panose="020B0604030504040204" pitchFamily="34" charset="0"/>
              <a:cs typeface="Arial" panose="020B0604020202020204" pitchFamily="34" charset="0"/>
            </a:rPr>
            <a:t> </a:t>
          </a:r>
          <a:endParaRPr lang="en-US" sz="2800" b="1" kern="1200" spc="-100" baseline="0" dirty="0">
            <a:latin typeface="Arial" panose="020B0604020202020204" pitchFamily="34" charset="0"/>
            <a:ea typeface="Tahoma" panose="020B0604030504040204" pitchFamily="34" charset="0"/>
            <a:cs typeface="Arial" panose="020B0604020202020204" pitchFamily="34" charset="0"/>
          </a:endParaRPr>
        </a:p>
      </dsp:txBody>
      <dsp:txXfrm>
        <a:off x="1097412" y="4394069"/>
        <a:ext cx="2515824" cy="1472837"/>
      </dsp:txXfrm>
    </dsp:sp>
    <dsp:sp modelId="{CF7C4A50-B7C4-4BEC-9353-36C497F0D959}">
      <dsp:nvSpPr>
        <dsp:cNvPr id="0" name=""/>
        <dsp:cNvSpPr/>
      </dsp:nvSpPr>
      <dsp:spPr>
        <a:xfrm rot="16187880">
          <a:off x="4425895" y="2950624"/>
          <a:ext cx="3232569" cy="234672"/>
        </a:xfrm>
        <a:prstGeom prst="rect">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800912-81B7-43CB-9505-70431B0C6589}">
      <dsp:nvSpPr>
        <dsp:cNvPr id="0" name=""/>
        <dsp:cNvSpPr/>
      </dsp:nvSpPr>
      <dsp:spPr>
        <a:xfrm>
          <a:off x="4792265" y="4348247"/>
          <a:ext cx="2607468" cy="156448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kern="1200" dirty="0">
              <a:latin typeface="Arial" panose="020B0604020202020204" pitchFamily="34" charset="0"/>
              <a:ea typeface="Tahoma" panose="020B0604030504040204" pitchFamily="34" charset="0"/>
              <a:cs typeface="Arial" panose="020B0604020202020204" pitchFamily="34" charset="0"/>
            </a:rPr>
            <a:t>(4)</a:t>
          </a:r>
          <a:br>
            <a:rPr lang="en-US" sz="2600" b="1" kern="1200" dirty="0">
              <a:latin typeface="Arial" panose="020B0604020202020204" pitchFamily="34" charset="0"/>
              <a:ea typeface="Tahoma" panose="020B0604030504040204" pitchFamily="34" charset="0"/>
              <a:cs typeface="Arial" panose="020B0604020202020204" pitchFamily="34" charset="0"/>
            </a:rPr>
          </a:br>
          <a:r>
            <a:rPr lang="en-US" sz="2600" b="1" kern="1200" dirty="0" err="1">
              <a:latin typeface="Arial" panose="020B0604020202020204" pitchFamily="34" charset="0"/>
              <a:ea typeface="Tahoma" panose="020B0604030504040204" pitchFamily="34" charset="0"/>
              <a:cs typeface="Arial" panose="020B0604020202020204" pitchFamily="34" charset="0"/>
            </a:rPr>
            <a:t>Bố</a:t>
          </a:r>
          <a:r>
            <a:rPr lang="en-US" sz="2600" b="1" kern="1200" dirty="0">
              <a:latin typeface="Arial" panose="020B0604020202020204" pitchFamily="34" charset="0"/>
              <a:ea typeface="Tahoma" panose="020B0604030504040204" pitchFamily="34" charset="0"/>
              <a:cs typeface="Arial" panose="020B0604020202020204" pitchFamily="34" charset="0"/>
            </a:rPr>
            <a:t> </a:t>
          </a:r>
          <a:r>
            <a:rPr lang="en-US" sz="2600" b="1" kern="1200" dirty="0" err="1">
              <a:latin typeface="Arial" panose="020B0604020202020204" pitchFamily="34" charset="0"/>
              <a:ea typeface="Tahoma" panose="020B0604030504040204" pitchFamily="34" charset="0"/>
              <a:cs typeface="Arial" panose="020B0604020202020204" pitchFamily="34" charset="0"/>
            </a:rPr>
            <a:t>trí</a:t>
          </a:r>
          <a:r>
            <a:rPr lang="en-US" sz="2600" b="1" kern="1200" dirty="0">
              <a:latin typeface="Arial" panose="020B0604020202020204" pitchFamily="34" charset="0"/>
              <a:ea typeface="Tahoma" panose="020B0604030504040204" pitchFamily="34" charset="0"/>
              <a:cs typeface="Arial" panose="020B0604020202020204" pitchFamily="34" charset="0"/>
            </a:rPr>
            <a:t> </a:t>
          </a:r>
          <a:r>
            <a:rPr lang="en-US" sz="2600" b="1" kern="1200" dirty="0" err="1">
              <a:latin typeface="Arial" panose="020B0604020202020204" pitchFamily="34" charset="0"/>
              <a:ea typeface="Tahoma" panose="020B0604030504040204" pitchFamily="34" charset="0"/>
              <a:cs typeface="Arial" panose="020B0604020202020204" pitchFamily="34" charset="0"/>
            </a:rPr>
            <a:t>địa</a:t>
          </a:r>
          <a:r>
            <a:rPr lang="en-US" sz="2600" b="1" kern="1200" dirty="0">
              <a:latin typeface="Arial" panose="020B0604020202020204" pitchFamily="34" charset="0"/>
              <a:ea typeface="Tahoma" panose="020B0604030504040204" pitchFamily="34" charset="0"/>
              <a:cs typeface="Arial" panose="020B0604020202020204" pitchFamily="34" charset="0"/>
            </a:rPr>
            <a:t> </a:t>
          </a:r>
          <a:r>
            <a:rPr lang="en-US" sz="2600" b="1" kern="1200" dirty="0" err="1">
              <a:latin typeface="Arial" panose="020B0604020202020204" pitchFamily="34" charset="0"/>
              <a:ea typeface="Tahoma" panose="020B0604030504040204" pitchFamily="34" charset="0"/>
              <a:cs typeface="Arial" panose="020B0604020202020204" pitchFamily="34" charset="0"/>
            </a:rPr>
            <a:t>điểm</a:t>
          </a:r>
          <a:r>
            <a:rPr lang="en-US" sz="2600" b="1" kern="1200" dirty="0">
              <a:latin typeface="Arial" panose="020B0604020202020204" pitchFamily="34" charset="0"/>
              <a:ea typeface="Tahoma" panose="020B0604030504040204" pitchFamily="34" charset="0"/>
              <a:cs typeface="Arial" panose="020B0604020202020204" pitchFamily="34" charset="0"/>
            </a:rPr>
            <a:t> </a:t>
          </a:r>
          <a:r>
            <a:rPr lang="en-US" sz="2600" b="1" kern="1200" dirty="0" err="1">
              <a:latin typeface="Arial" panose="020B0604020202020204" pitchFamily="34" charset="0"/>
              <a:ea typeface="Tahoma" panose="020B0604030504040204" pitchFamily="34" charset="0"/>
              <a:cs typeface="Arial" panose="020B0604020202020204" pitchFamily="34" charset="0"/>
            </a:rPr>
            <a:t>bỏ</a:t>
          </a:r>
          <a:r>
            <a:rPr lang="en-US" sz="2600" b="1" kern="1200" dirty="0">
              <a:latin typeface="Arial" panose="020B0604020202020204" pitchFamily="34" charset="0"/>
              <a:ea typeface="Tahoma" panose="020B0604030504040204" pitchFamily="34" charset="0"/>
              <a:cs typeface="Arial" panose="020B0604020202020204" pitchFamily="34" charset="0"/>
            </a:rPr>
            <a:t> </a:t>
          </a:r>
          <a:r>
            <a:rPr lang="en-US" sz="2600" b="1" kern="1200" dirty="0" err="1">
              <a:latin typeface="Arial" panose="020B0604020202020204" pitchFamily="34" charset="0"/>
              <a:ea typeface="Tahoma" panose="020B0604030504040204" pitchFamily="34" charset="0"/>
              <a:cs typeface="Arial" panose="020B0604020202020204" pitchFamily="34" charset="0"/>
            </a:rPr>
            <a:t>phiếu</a:t>
          </a:r>
          <a:endParaRPr lang="en-US" sz="2600" b="1" kern="1200" dirty="0">
            <a:latin typeface="Arial" panose="020B0604020202020204" pitchFamily="34" charset="0"/>
            <a:ea typeface="Tahoma" panose="020B0604030504040204" pitchFamily="34" charset="0"/>
            <a:cs typeface="Arial" panose="020B0604020202020204" pitchFamily="34" charset="0"/>
          </a:endParaRPr>
        </a:p>
      </dsp:txBody>
      <dsp:txXfrm>
        <a:off x="4838087" y="4394069"/>
        <a:ext cx="2515824" cy="1472837"/>
      </dsp:txXfrm>
    </dsp:sp>
    <dsp:sp modelId="{5A98F203-BE0E-491D-803D-DB069FBFE544}">
      <dsp:nvSpPr>
        <dsp:cNvPr id="0" name=""/>
        <dsp:cNvSpPr/>
      </dsp:nvSpPr>
      <dsp:spPr>
        <a:xfrm rot="222722" flipV="1">
          <a:off x="5635341" y="1317901"/>
          <a:ext cx="3145781" cy="48682"/>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313BE94B-F3A3-49D5-A727-86F33C6D1BFC}">
      <dsp:nvSpPr>
        <dsp:cNvPr id="0" name=""/>
        <dsp:cNvSpPr/>
      </dsp:nvSpPr>
      <dsp:spPr>
        <a:xfrm>
          <a:off x="4673599" y="897408"/>
          <a:ext cx="3152951" cy="199817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(5)</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err="1">
              <a:latin typeface="Arial" panose="020B0604020202020204" pitchFamily="34" charset="0"/>
              <a:ea typeface="Tahoma" panose="020B0604030504040204" pitchFamily="34" charset="0"/>
              <a:cs typeface="Arial" panose="020B0604020202020204" pitchFamily="34" charset="0"/>
            </a:rPr>
            <a:t>Rà</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soát</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kiểm</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tra</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các</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công</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việc</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trước</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ngày</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bầu</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cử</a:t>
          </a:r>
          <a:endParaRPr lang="en-US" sz="2800" b="1" kern="1200" dirty="0">
            <a:latin typeface="Arial" panose="020B0604020202020204" pitchFamily="34" charset="0"/>
            <a:ea typeface="Tahoma" panose="020B0604030504040204" pitchFamily="34" charset="0"/>
            <a:cs typeface="Arial" panose="020B0604020202020204" pitchFamily="34" charset="0"/>
          </a:endParaRPr>
        </a:p>
      </dsp:txBody>
      <dsp:txXfrm>
        <a:off x="4732123" y="955932"/>
        <a:ext cx="3035903" cy="1881123"/>
      </dsp:txXfrm>
    </dsp:sp>
    <dsp:sp modelId="{0ECE83F6-F64D-4A01-BE88-CFA291B5E808}">
      <dsp:nvSpPr>
        <dsp:cNvPr id="0" name=""/>
        <dsp:cNvSpPr/>
      </dsp:nvSpPr>
      <dsp:spPr>
        <a:xfrm rot="10777249" flipV="1">
          <a:off x="7737388" y="1706138"/>
          <a:ext cx="1359609" cy="325786"/>
        </a:xfrm>
        <a:prstGeom prst="rect">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414069-0856-4F69-B555-F0D02F20629C}">
      <dsp:nvSpPr>
        <dsp:cNvPr id="0" name=""/>
        <dsp:cNvSpPr/>
      </dsp:nvSpPr>
      <dsp:spPr>
        <a:xfrm>
          <a:off x="8419437" y="807435"/>
          <a:ext cx="2607468" cy="156448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Arial" panose="020B0604020202020204" pitchFamily="34" charset="0"/>
              <a:ea typeface="Tahoma" panose="020B0604030504040204" pitchFamily="34" charset="0"/>
              <a:cs typeface="Arial" panose="020B0604020202020204" pitchFamily="34" charset="0"/>
            </a:rPr>
            <a:t>(6)</a:t>
          </a:r>
          <a:br>
            <a:rPr lang="vi-VN" sz="2800" b="1" kern="1200" dirty="0">
              <a:latin typeface="Arial" panose="020B0604020202020204" pitchFamily="34" charset="0"/>
              <a:ea typeface="Tahoma" panose="020B0604030504040204" pitchFamily="34" charset="0"/>
              <a:cs typeface="Arial" panose="020B0604020202020204" pitchFamily="34" charset="0"/>
            </a:rPr>
          </a:br>
          <a:r>
            <a:rPr lang="vi-VN" sz="2800" b="1" kern="1200" dirty="0">
              <a:latin typeface="Arial" panose="020B0604020202020204" pitchFamily="34" charset="0"/>
              <a:ea typeface="Tahoma" panose="020B0604030504040204" pitchFamily="34" charset="0"/>
              <a:cs typeface="Arial" panose="020B0604020202020204" pitchFamily="34" charset="0"/>
            </a:rPr>
            <a:t>Quản lý </a:t>
          </a:r>
          <a:r>
            <a:rPr lang="en-US" sz="2800" b="1" kern="1200" dirty="0" err="1">
              <a:latin typeface="Arial" panose="020B0604020202020204" pitchFamily="34" charset="0"/>
              <a:ea typeface="Tahoma" panose="020B0604030504040204" pitchFamily="34" charset="0"/>
              <a:cs typeface="Arial" panose="020B0604020202020204" pitchFamily="34" charset="0"/>
            </a:rPr>
            <a:t>tài</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liệu</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vi-VN" sz="2800" b="1" kern="1200" dirty="0">
              <a:latin typeface="Arial" panose="020B0604020202020204" pitchFamily="34" charset="0"/>
              <a:ea typeface="Tahoma" panose="020B0604030504040204" pitchFamily="34" charset="0"/>
              <a:cs typeface="Arial" panose="020B0604020202020204" pitchFamily="34" charset="0"/>
            </a:rPr>
            <a:t>phiếu bầu</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cử</a:t>
          </a:r>
          <a:endParaRPr lang="en-US" sz="2800" b="1" kern="1200" dirty="0">
            <a:latin typeface="Arial" panose="020B0604020202020204" pitchFamily="34" charset="0"/>
            <a:ea typeface="Tahoma" panose="020B0604030504040204" pitchFamily="34" charset="0"/>
            <a:cs typeface="Arial" panose="020B0604020202020204" pitchFamily="34" charset="0"/>
          </a:endParaRPr>
        </a:p>
      </dsp:txBody>
      <dsp:txXfrm>
        <a:off x="8465259" y="853257"/>
        <a:ext cx="2515824" cy="1472837"/>
      </dsp:txXfrm>
    </dsp:sp>
    <dsp:sp modelId="{0B7B2F3B-4766-40FB-86A7-BEB6E9378510}">
      <dsp:nvSpPr>
        <dsp:cNvPr id="0" name=""/>
        <dsp:cNvSpPr/>
      </dsp:nvSpPr>
      <dsp:spPr>
        <a:xfrm>
          <a:off x="8563421" y="3415175"/>
          <a:ext cx="2607468" cy="247213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(7)</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Thông tin </a:t>
          </a:r>
          <a:r>
            <a:rPr lang="en-US" sz="2800" b="1" kern="1200" dirty="0" err="1">
              <a:latin typeface="Arial" panose="020B0604020202020204" pitchFamily="34" charset="0"/>
              <a:ea typeface="Tahoma" panose="020B0604030504040204" pitchFamily="34" charset="0"/>
              <a:cs typeface="Arial" panose="020B0604020202020204" pitchFamily="34" charset="0"/>
            </a:rPr>
            <a:t>thường</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xuyên</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trước</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ngày</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bầu</a:t>
          </a:r>
          <a:r>
            <a:rPr lang="en-US" sz="2800" b="1" kern="1200" dirty="0">
              <a:latin typeface="Arial" panose="020B0604020202020204" pitchFamily="34" charset="0"/>
              <a:ea typeface="Tahoma" panose="020B0604030504040204" pitchFamily="34" charset="0"/>
              <a:cs typeface="Arial" panose="020B0604020202020204" pitchFamily="34" charset="0"/>
            </a:rPr>
            <a:t> </a:t>
          </a:r>
          <a:r>
            <a:rPr lang="en-US" sz="2800" b="1" kern="1200" dirty="0" err="1">
              <a:latin typeface="Arial" panose="020B0604020202020204" pitchFamily="34" charset="0"/>
              <a:ea typeface="Tahoma" panose="020B0604030504040204" pitchFamily="34" charset="0"/>
              <a:cs typeface="Arial" panose="020B0604020202020204" pitchFamily="34" charset="0"/>
            </a:rPr>
            <a:t>cử</a:t>
          </a:r>
          <a:endParaRPr lang="en-US" sz="2800" b="1" kern="1200" dirty="0">
            <a:latin typeface="Arial" panose="020B0604020202020204" pitchFamily="34" charset="0"/>
            <a:ea typeface="Tahoma" panose="020B0604030504040204" pitchFamily="34" charset="0"/>
            <a:cs typeface="Arial" panose="020B0604020202020204" pitchFamily="34" charset="0"/>
          </a:endParaRPr>
        </a:p>
      </dsp:txBody>
      <dsp:txXfrm>
        <a:off x="8635827" y="3487581"/>
        <a:ext cx="2462656" cy="2327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41D65-1465-4A50-A47D-0E4F5F1B869F}">
      <dsp:nvSpPr>
        <dsp:cNvPr id="0" name=""/>
        <dsp:cNvSpPr/>
      </dsp:nvSpPr>
      <dsp:spPr>
        <a:xfrm>
          <a:off x="10968" y="0"/>
          <a:ext cx="2270457" cy="2103196"/>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002060"/>
              </a:solidFill>
              <a:latin typeface="Times New Roman" panose="02020603050405020304" pitchFamily="18" charset="0"/>
              <a:cs typeface="Times New Roman" panose="02020603050405020304" pitchFamily="18" charset="0"/>
            </a:rPr>
            <a:t>Chào cờ, </a:t>
          </a:r>
          <a:br>
            <a:rPr lang="en-US" sz="3000" b="1" kern="1200" dirty="0">
              <a:solidFill>
                <a:srgbClr val="002060"/>
              </a:solidFill>
              <a:latin typeface="Times New Roman" panose="02020603050405020304" pitchFamily="18" charset="0"/>
              <a:cs typeface="Times New Roman" panose="02020603050405020304" pitchFamily="18" charset="0"/>
            </a:rPr>
          </a:br>
          <a:r>
            <a:rPr lang="en-US" sz="3000" b="1" kern="1200" dirty="0">
              <a:solidFill>
                <a:srgbClr val="002060"/>
              </a:solidFill>
              <a:latin typeface="Times New Roman" panose="02020603050405020304" pitchFamily="18" charset="0"/>
              <a:cs typeface="Times New Roman" panose="02020603050405020304" pitchFamily="18" charset="0"/>
            </a:rPr>
            <a:t>lý do, giới thiệu</a:t>
          </a:r>
        </a:p>
      </dsp:txBody>
      <dsp:txXfrm>
        <a:off x="72569" y="61601"/>
        <a:ext cx="2147255" cy="1979994"/>
      </dsp:txXfrm>
    </dsp:sp>
    <dsp:sp modelId="{447A5C6C-E919-4D60-BCA1-1FA129B468DF}">
      <dsp:nvSpPr>
        <dsp:cNvPr id="0" name=""/>
        <dsp:cNvSpPr/>
      </dsp:nvSpPr>
      <dsp:spPr>
        <a:xfrm>
          <a:off x="2508215" y="770061"/>
          <a:ext cx="480793" cy="563073"/>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rgbClr val="002060"/>
            </a:solidFill>
          </a:endParaRPr>
        </a:p>
      </dsp:txBody>
      <dsp:txXfrm>
        <a:off x="2508215" y="882676"/>
        <a:ext cx="336555" cy="337843"/>
      </dsp:txXfrm>
    </dsp:sp>
    <dsp:sp modelId="{BE71CFE9-76F3-403F-B3B9-6809D84F3F99}">
      <dsp:nvSpPr>
        <dsp:cNvPr id="0" name=""/>
        <dsp:cNvSpPr/>
      </dsp:nvSpPr>
      <dsp:spPr>
        <a:xfrm>
          <a:off x="3188583" y="0"/>
          <a:ext cx="2270457" cy="2103196"/>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002060"/>
              </a:solidFill>
              <a:latin typeface="Times New Roman" panose="02020603050405020304" pitchFamily="18" charset="0"/>
              <a:cs typeface="Times New Roman" panose="02020603050405020304" pitchFamily="18" charset="0"/>
            </a:rPr>
            <a:t>Diễn văn khai mạc</a:t>
          </a:r>
        </a:p>
      </dsp:txBody>
      <dsp:txXfrm>
        <a:off x="3250184" y="61601"/>
        <a:ext cx="2147255" cy="1979994"/>
      </dsp:txXfrm>
    </dsp:sp>
    <dsp:sp modelId="{B656959C-3530-41C5-A26D-07062A67FFB4}">
      <dsp:nvSpPr>
        <dsp:cNvPr id="0" name=""/>
        <dsp:cNvSpPr/>
      </dsp:nvSpPr>
      <dsp:spPr>
        <a:xfrm>
          <a:off x="5686343" y="770061"/>
          <a:ext cx="481880" cy="563073"/>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rgbClr val="002060"/>
            </a:solidFill>
          </a:endParaRPr>
        </a:p>
      </dsp:txBody>
      <dsp:txXfrm>
        <a:off x="5686343" y="882676"/>
        <a:ext cx="337316" cy="337843"/>
      </dsp:txXfrm>
    </dsp:sp>
    <dsp:sp modelId="{075EF80A-6276-4CC7-8947-E8ACD4120546}">
      <dsp:nvSpPr>
        <dsp:cNvPr id="0" name=""/>
        <dsp:cNvSpPr/>
      </dsp:nvSpPr>
      <dsp:spPr>
        <a:xfrm>
          <a:off x="6368250" y="0"/>
          <a:ext cx="2270457" cy="210319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kern="1200" dirty="0">
              <a:solidFill>
                <a:srgbClr val="002060"/>
              </a:solidFill>
              <a:latin typeface="Times New Roman" panose="02020603050405020304" pitchFamily="18" charset="0"/>
              <a:cs typeface="Times New Roman" panose="02020603050405020304" pitchFamily="18" charset="0"/>
            </a:rPr>
            <a:t>Thể lệ &amp; nội quy phòng bỏ phiếu</a:t>
          </a:r>
          <a:endParaRPr lang="en-US" sz="3000" kern="1200" dirty="0">
            <a:solidFill>
              <a:srgbClr val="002060"/>
            </a:solidFill>
          </a:endParaRPr>
        </a:p>
      </dsp:txBody>
      <dsp:txXfrm>
        <a:off x="6429851" y="61601"/>
        <a:ext cx="2147255" cy="1979994"/>
      </dsp:txXfrm>
    </dsp:sp>
    <dsp:sp modelId="{FED8CA81-938C-421E-B45B-6FA99192390B}">
      <dsp:nvSpPr>
        <dsp:cNvPr id="0" name=""/>
        <dsp:cNvSpPr/>
      </dsp:nvSpPr>
      <dsp:spPr>
        <a:xfrm>
          <a:off x="8865754" y="770061"/>
          <a:ext cx="481337" cy="563073"/>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rgbClr val="002060"/>
            </a:solidFill>
          </a:endParaRPr>
        </a:p>
      </dsp:txBody>
      <dsp:txXfrm>
        <a:off x="8865754" y="882676"/>
        <a:ext cx="336936" cy="337843"/>
      </dsp:txXfrm>
    </dsp:sp>
    <dsp:sp modelId="{C3859C53-04A5-471D-BD23-19A349BF051B}">
      <dsp:nvSpPr>
        <dsp:cNvPr id="0" name=""/>
        <dsp:cNvSpPr/>
      </dsp:nvSpPr>
      <dsp:spPr>
        <a:xfrm>
          <a:off x="9546891" y="0"/>
          <a:ext cx="2270457" cy="2103196"/>
        </a:xfrm>
        <a:prstGeom prst="roundRect">
          <a:avLst>
            <a:gd name="adj" fmla="val 10000"/>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solidFill>
                <a:srgbClr val="002060"/>
              </a:solidFill>
              <a:latin typeface="Times New Roman" panose="02020603050405020304" pitchFamily="18" charset="0"/>
              <a:cs typeface="Times New Roman" panose="02020603050405020304" pitchFamily="18" charset="0"/>
            </a:rPr>
            <a:t>Kiểm tra hòm phiếu </a:t>
          </a:r>
          <a:r>
            <a:rPr lang="vi-VN" sz="2500" b="1" kern="1200" dirty="0">
              <a:solidFill>
                <a:srgbClr val="002060"/>
              </a:solidFill>
              <a:latin typeface="Times New Roman" panose="02020603050405020304" pitchFamily="18" charset="0"/>
              <a:cs typeface="Times New Roman" panose="02020603050405020304" pitchFamily="18" charset="0"/>
            </a:rPr>
            <a:t>(mời 02 cử tri chứng kiến) </a:t>
          </a:r>
          <a:r>
            <a:rPr lang="vi-VN" sz="2800" b="1" kern="1200" dirty="0">
              <a:solidFill>
                <a:srgbClr val="002060"/>
              </a:solidFill>
              <a:latin typeface="Times New Roman" panose="02020603050405020304" pitchFamily="18" charset="0"/>
              <a:cs typeface="Times New Roman" panose="02020603050405020304" pitchFamily="18" charset="0"/>
            </a:rPr>
            <a:t>→ niêm phong</a:t>
          </a:r>
          <a:endParaRPr lang="en-US" sz="2800" kern="1200" dirty="0">
            <a:solidFill>
              <a:srgbClr val="002060"/>
            </a:solidFill>
          </a:endParaRPr>
        </a:p>
      </dsp:txBody>
      <dsp:txXfrm>
        <a:off x="9608492" y="61601"/>
        <a:ext cx="2147255" cy="1979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D7F0C-8A47-414D-B02C-C2E6DF7570B4}">
      <dsp:nvSpPr>
        <dsp:cNvPr id="0" name=""/>
        <dsp:cNvSpPr/>
      </dsp:nvSpPr>
      <dsp:spPr>
        <a:xfrm>
          <a:off x="1987675" y="0"/>
          <a:ext cx="10204324" cy="23291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just" defTabSz="977900">
            <a:lnSpc>
              <a:spcPct val="90000"/>
            </a:lnSpc>
            <a:spcBef>
              <a:spcPct val="0"/>
            </a:spcBef>
            <a:spcAft>
              <a:spcPct val="15000"/>
            </a:spcAft>
            <a:buChar char="••"/>
          </a:pPr>
          <a:r>
            <a:rPr lang="vi-VN" sz="2200" b="1" kern="1200" dirty="0">
              <a:solidFill>
                <a:srgbClr val="002060"/>
              </a:solidFill>
              <a:latin typeface="+mj-lt"/>
            </a:rPr>
            <a:t>Đối tượng &amp; hồ sơ</a:t>
          </a:r>
          <a:r>
            <a:rPr lang="en-US" sz="2200" b="1" kern="1200" dirty="0">
              <a:solidFill>
                <a:srgbClr val="002060"/>
              </a:solidFill>
              <a:latin typeface="+mj-lt"/>
            </a:rPr>
            <a:t>: </a:t>
          </a:r>
          <a:r>
            <a:rPr lang="en-US" sz="2200" b="0" kern="1200" dirty="0">
              <a:solidFill>
                <a:srgbClr val="002060"/>
              </a:solidFill>
              <a:latin typeface="Times New Roman" panose="02020603050405020304" pitchFamily="18" charset="0"/>
              <a:cs typeface="Times New Roman" panose="02020603050405020304" pitchFamily="18" charset="0"/>
            </a:rPr>
            <a:t>Căn cước </a:t>
          </a:r>
          <a:r>
            <a:rPr lang="en-US" sz="2200" b="0" i="1" kern="1200" dirty="0">
              <a:solidFill>
                <a:srgbClr val="002060"/>
              </a:solidFill>
              <a:latin typeface="Times New Roman" panose="02020603050405020304" pitchFamily="18" charset="0"/>
              <a:cs typeface="Times New Roman" panose="02020603050405020304" pitchFamily="18" charset="0"/>
            </a:rPr>
            <a:t>(đối với </a:t>
          </a:r>
          <a:r>
            <a:rPr lang="en-US" sz="2200" b="0" i="1" kern="1200" dirty="0">
              <a:solidFill>
                <a:srgbClr val="FF0000"/>
              </a:solidFill>
              <a:latin typeface="Times New Roman" panose="02020603050405020304" pitchFamily="18" charset="0"/>
              <a:cs typeface="Times New Roman" panose="02020603050405020304" pitchFamily="18" charset="0"/>
            </a:rPr>
            <a:t>người ứng cử</a:t>
          </a:r>
          <a:r>
            <a:rPr lang="en-US" sz="2200" b="0" i="1" kern="1200" dirty="0">
              <a:solidFill>
                <a:srgbClr val="002060"/>
              </a:solidFill>
              <a:latin typeface="Times New Roman" panose="02020603050405020304" pitchFamily="18" charset="0"/>
              <a:cs typeface="Times New Roman" panose="02020603050405020304" pitchFamily="18" charset="0"/>
            </a:rPr>
            <a:t>); </a:t>
          </a:r>
          <a:r>
            <a:rPr lang="en-US" sz="2200" b="0" kern="1200" dirty="0">
              <a:solidFill>
                <a:srgbClr val="002060"/>
              </a:solidFill>
              <a:latin typeface="Times New Roman" panose="02020603050405020304" pitchFamily="18" charset="0"/>
              <a:cs typeface="Times New Roman" panose="02020603050405020304" pitchFamily="18" charset="0"/>
            </a:rPr>
            <a:t>Văn bản phân công, giới thiệu + căn cước </a:t>
          </a:r>
          <a:r>
            <a:rPr lang="en-US" sz="2200" b="0" i="1" kern="1200" dirty="0">
              <a:solidFill>
                <a:srgbClr val="002060"/>
              </a:solidFill>
              <a:latin typeface="Times New Roman" panose="02020603050405020304" pitchFamily="18" charset="0"/>
              <a:cs typeface="Times New Roman" panose="02020603050405020304" pitchFamily="18" charset="0"/>
            </a:rPr>
            <a:t>(đại diện </a:t>
          </a:r>
          <a:r>
            <a:rPr lang="en-US" sz="2200" b="0" i="1" kern="1200" dirty="0">
              <a:solidFill>
                <a:srgbClr val="FF0000"/>
              </a:solidFill>
              <a:latin typeface="Times New Roman" panose="02020603050405020304" pitchFamily="18" charset="0"/>
              <a:cs typeface="Times New Roman" panose="02020603050405020304" pitchFamily="18" charset="0"/>
            </a:rPr>
            <a:t>cơ quan giới thiệu</a:t>
          </a:r>
          <a:r>
            <a:rPr lang="en-US" sz="2200" b="0" i="1" kern="1200" dirty="0">
              <a:solidFill>
                <a:srgbClr val="002060"/>
              </a:solidFill>
              <a:latin typeface="Times New Roman" panose="02020603050405020304" pitchFamily="18" charset="0"/>
              <a:cs typeface="Times New Roman" panose="02020603050405020304" pitchFamily="18" charset="0"/>
            </a:rPr>
            <a:t>)</a:t>
          </a:r>
          <a:r>
            <a:rPr lang="en-US" sz="2200" b="0" kern="1200" dirty="0">
              <a:solidFill>
                <a:srgbClr val="002060"/>
              </a:solidFill>
              <a:latin typeface="Times New Roman" panose="02020603050405020304" pitchFamily="18" charset="0"/>
              <a:cs typeface="Times New Roman" panose="02020603050405020304" pitchFamily="18" charset="0"/>
            </a:rPr>
            <a:t>; giấy ủy quyền + căn cước</a:t>
          </a:r>
          <a:r>
            <a:rPr lang="en-US" sz="2200" b="0" i="1" kern="1200" dirty="0">
              <a:solidFill>
                <a:srgbClr val="002060"/>
              </a:solidFill>
              <a:latin typeface="Times New Roman" panose="02020603050405020304" pitchFamily="18" charset="0"/>
              <a:cs typeface="Times New Roman" panose="02020603050405020304" pitchFamily="18" charset="0"/>
            </a:rPr>
            <a:t>(người được ủy quyền)</a:t>
          </a:r>
          <a:r>
            <a:rPr lang="en-US" sz="2200" b="0" kern="1200" dirty="0">
              <a:solidFill>
                <a:srgbClr val="002060"/>
              </a:solidFill>
              <a:latin typeface="Times New Roman" panose="02020603050405020304" pitchFamily="18" charset="0"/>
              <a:cs typeface="Times New Roman" panose="02020603050405020304" pitchFamily="18" charset="0"/>
            </a:rPr>
            <a:t>; Thẻ nhà báo còn hiệu lực + văn bản phân công, giới thiệu </a:t>
          </a:r>
          <a:r>
            <a:rPr lang="en-US" sz="2200" b="0" i="1" kern="1200" dirty="0">
              <a:solidFill>
                <a:srgbClr val="002060"/>
              </a:solidFill>
              <a:latin typeface="Times New Roman" panose="02020603050405020304" pitchFamily="18" charset="0"/>
              <a:cs typeface="Times New Roman" panose="02020603050405020304" pitchFamily="18" charset="0"/>
            </a:rPr>
            <a:t>(</a:t>
          </a:r>
          <a:r>
            <a:rPr lang="en-US" sz="2200" b="0" i="1" kern="1200" dirty="0">
              <a:solidFill>
                <a:srgbClr val="FF0000"/>
              </a:solidFill>
              <a:latin typeface="Times New Roman" panose="02020603050405020304" pitchFamily="18" charset="0"/>
              <a:cs typeface="Times New Roman" panose="02020603050405020304" pitchFamily="18" charset="0"/>
            </a:rPr>
            <a:t>Phóng viên báo chí</a:t>
          </a:r>
          <a:r>
            <a:rPr lang="en-US" sz="2200" b="0" i="1" kern="1200" dirty="0">
              <a:solidFill>
                <a:srgbClr val="002060"/>
              </a:solidFill>
              <a:latin typeface="Times New Roman" panose="02020603050405020304" pitchFamily="18" charset="0"/>
              <a:cs typeface="Times New Roman" panose="02020603050405020304" pitchFamily="18" charset="0"/>
            </a:rPr>
            <a:t>)</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i="0" kern="1200" dirty="0">
              <a:solidFill>
                <a:srgbClr val="002060"/>
              </a:solidFill>
              <a:latin typeface="Times New Roman" panose="02020603050405020304" pitchFamily="18" charset="0"/>
              <a:cs typeface="Times New Roman" panose="02020603050405020304" pitchFamily="18" charset="0"/>
            </a:rPr>
            <a:t>Giấy phép hoạt động báo chí do Bộ Ngoại giao cấp + hộ chiếu + </a:t>
          </a:r>
          <a:r>
            <a:rPr lang="vi-VN" sz="2200" b="0" i="0" kern="1200" dirty="0">
              <a:solidFill>
                <a:srgbClr val="002060"/>
              </a:solidFill>
              <a:latin typeface="Times New Roman" panose="02020603050405020304" pitchFamily="18" charset="0"/>
              <a:cs typeface="Times New Roman" panose="02020603050405020304" pitchFamily="18" charset="0"/>
            </a:rPr>
            <a:t>Thẻ phóng viên nước ngoài</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1" kern="1200" dirty="0">
              <a:solidFill>
                <a:srgbClr val="002060"/>
              </a:solidFill>
              <a:latin typeface="Times New Roman" panose="02020603050405020304" pitchFamily="18" charset="0"/>
              <a:cs typeface="Times New Roman" panose="02020603050405020304" pitchFamily="18" charset="0"/>
            </a:rPr>
            <a:t>(</a:t>
          </a:r>
          <a:r>
            <a:rPr lang="en-US" sz="2200" b="0" i="1" kern="1200" dirty="0" err="1">
              <a:solidFill>
                <a:srgbClr val="FF0000"/>
              </a:solidFill>
              <a:latin typeface="Times New Roman" panose="02020603050405020304" pitchFamily="18" charset="0"/>
              <a:cs typeface="Times New Roman" panose="02020603050405020304" pitchFamily="18" charset="0"/>
            </a:rPr>
            <a:t>Phóng</a:t>
          </a:r>
          <a:r>
            <a:rPr lang="en-US" sz="2200" b="0" i="1" kern="1200" dirty="0">
              <a:solidFill>
                <a:srgbClr val="FF0000"/>
              </a:solidFill>
              <a:latin typeface="Times New Roman" panose="02020603050405020304" pitchFamily="18" charset="0"/>
              <a:cs typeface="Times New Roman" panose="02020603050405020304" pitchFamily="18" charset="0"/>
            </a:rPr>
            <a:t> </a:t>
          </a:r>
          <a:r>
            <a:rPr lang="en-US" sz="2200" b="0" i="1" kern="1200" dirty="0" err="1">
              <a:solidFill>
                <a:srgbClr val="FF0000"/>
              </a:solidFill>
              <a:latin typeface="Times New Roman" panose="02020603050405020304" pitchFamily="18" charset="0"/>
              <a:cs typeface="Times New Roman" panose="02020603050405020304" pitchFamily="18" charset="0"/>
            </a:rPr>
            <a:t>viên</a:t>
          </a:r>
          <a:r>
            <a:rPr lang="en-US" sz="2200" b="0" i="1" kern="1200" dirty="0">
              <a:solidFill>
                <a:srgbClr val="FF0000"/>
              </a:solidFill>
              <a:latin typeface="Times New Roman" panose="02020603050405020304" pitchFamily="18" charset="0"/>
              <a:cs typeface="Times New Roman" panose="02020603050405020304" pitchFamily="18" charset="0"/>
            </a:rPr>
            <a:t> </a:t>
          </a:r>
          <a:r>
            <a:rPr lang="en-US" sz="2200" b="0" i="1" kern="1200" dirty="0" err="1">
              <a:solidFill>
                <a:srgbClr val="FF0000"/>
              </a:solidFill>
              <a:latin typeface="Times New Roman" panose="02020603050405020304" pitchFamily="18" charset="0"/>
              <a:cs typeface="Times New Roman" panose="02020603050405020304" pitchFamily="18" charset="0"/>
            </a:rPr>
            <a:t>nước</a:t>
          </a:r>
          <a:r>
            <a:rPr lang="en-US" sz="2200" b="0" i="1" kern="1200" dirty="0">
              <a:solidFill>
                <a:srgbClr val="FF0000"/>
              </a:solidFill>
              <a:latin typeface="Times New Roman" panose="02020603050405020304" pitchFamily="18" charset="0"/>
              <a:cs typeface="Times New Roman" panose="02020603050405020304" pitchFamily="18" charset="0"/>
            </a:rPr>
            <a:t> </a:t>
          </a:r>
          <a:r>
            <a:rPr lang="en-US" sz="2200" b="0" i="1" kern="1200" dirty="0" err="1">
              <a:solidFill>
                <a:srgbClr val="FF0000"/>
              </a:solidFill>
              <a:latin typeface="Times New Roman" panose="02020603050405020304" pitchFamily="18" charset="0"/>
              <a:cs typeface="Times New Roman" panose="02020603050405020304" pitchFamily="18" charset="0"/>
            </a:rPr>
            <a:t>ngoài</a:t>
          </a:r>
          <a:r>
            <a:rPr lang="en-US" sz="2200" b="0" i="1" kern="1200" dirty="0">
              <a:solidFill>
                <a:srgbClr val="002060"/>
              </a:solidFill>
              <a:latin typeface="Times New Roman" panose="02020603050405020304" pitchFamily="18" charset="0"/>
              <a:cs typeface="Times New Roman" panose="02020603050405020304" pitchFamily="18" charset="0"/>
            </a:rPr>
            <a:t>)</a:t>
          </a:r>
        </a:p>
        <a:p>
          <a:pPr marL="228600" lvl="1" indent="-228600" algn="just" defTabSz="977900">
            <a:lnSpc>
              <a:spcPct val="90000"/>
            </a:lnSpc>
            <a:spcBef>
              <a:spcPct val="0"/>
            </a:spcBef>
            <a:spcAft>
              <a:spcPct val="15000"/>
            </a:spcAft>
            <a:buChar char="••"/>
          </a:pPr>
          <a:r>
            <a:rPr lang="en-US" sz="2200" b="1" kern="1200" dirty="0" err="1">
              <a:solidFill>
                <a:srgbClr val="002060"/>
              </a:solidFill>
              <a:latin typeface="Times New Roman" panose="02020603050405020304" pitchFamily="18" charset="0"/>
              <a:cs typeface="Times New Roman" panose="02020603050405020304" pitchFamily="18" charset="0"/>
            </a:rPr>
            <a:t>Yêu</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cầu</a:t>
          </a:r>
          <a:r>
            <a:rPr lang="en-US" sz="2200" b="1" kern="1200" dirty="0">
              <a:solidFill>
                <a:srgbClr val="002060"/>
              </a:solidFill>
              <a:latin typeface="Times New Roman" panose="02020603050405020304" pitchFamily="18" charset="0"/>
              <a:cs typeface="Times New Roman" panose="02020603050405020304" pitchFamily="18" charset="0"/>
            </a:rPr>
            <a:t>: </a:t>
          </a:r>
          <a:r>
            <a:rPr lang="vi-VN" sz="2200" b="0" kern="1200" dirty="0">
              <a:solidFill>
                <a:srgbClr val="002060"/>
              </a:solidFill>
              <a:latin typeface="Times New Roman" panose="02020603050405020304" pitchFamily="18" charset="0"/>
              <a:cs typeface="Times New Roman" panose="02020603050405020304" pitchFamily="18" charset="0"/>
            </a:rPr>
            <a:t>Liên hệ trước</a:t>
          </a:r>
          <a:r>
            <a:rPr lang="en-US" sz="2200" b="0" kern="1200" dirty="0">
              <a:solidFill>
                <a:srgbClr val="002060"/>
              </a:solidFill>
              <a:latin typeface="Times New Roman" panose="02020603050405020304" pitchFamily="18" charset="0"/>
              <a:cs typeface="Times New Roman" panose="02020603050405020304" pitchFamily="18" charset="0"/>
            </a:rPr>
            <a:t> + </a:t>
          </a:r>
          <a:r>
            <a:rPr lang="en-US" sz="2200" b="0" kern="1200" dirty="0" err="1">
              <a:solidFill>
                <a:srgbClr val="002060"/>
              </a:solidFill>
              <a:latin typeface="Times New Roman" panose="02020603050405020304" pitchFamily="18" charset="0"/>
              <a:cs typeface="Times New Roman" panose="02020603050405020304" pitchFamily="18" charset="0"/>
            </a:rPr>
            <a:t>Đăng</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ký</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xuất</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trình</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giấy</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tờ</a:t>
          </a:r>
          <a:endParaRPr lang="en-US" sz="2200" b="0" kern="1200" dirty="0">
            <a:solidFill>
              <a:srgbClr val="002060"/>
            </a:solidFill>
            <a:latin typeface="Times New Roman" panose="02020603050405020304" pitchFamily="18" charset="0"/>
            <a:cs typeface="Times New Roman" panose="02020603050405020304" pitchFamily="18" charset="0"/>
          </a:endParaRPr>
        </a:p>
      </dsp:txBody>
      <dsp:txXfrm>
        <a:off x="1987675" y="291142"/>
        <a:ext cx="9330899" cy="1746849"/>
      </dsp:txXfrm>
    </dsp:sp>
    <dsp:sp modelId="{9266231F-39F1-4B41-AE6B-5560B79FE8C7}">
      <dsp:nvSpPr>
        <dsp:cNvPr id="0" name=""/>
        <dsp:cNvSpPr/>
      </dsp:nvSpPr>
      <dsp:spPr>
        <a:xfrm>
          <a:off x="0" y="141998"/>
          <a:ext cx="1977508" cy="2044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err="1">
              <a:latin typeface="Times New Roman" panose="02020603050405020304" pitchFamily="18" charset="0"/>
              <a:cs typeface="Times New Roman" panose="02020603050405020304" pitchFamily="18" charset="0"/>
            </a:rPr>
            <a:t>Đăng</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ký</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chứng</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kiến</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kiểm</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phiếu</a:t>
          </a:r>
          <a:endParaRPr lang="en-US" sz="2500" b="1" kern="1200" dirty="0">
            <a:latin typeface="Times New Roman" panose="02020603050405020304" pitchFamily="18" charset="0"/>
            <a:cs typeface="Times New Roman" panose="02020603050405020304" pitchFamily="18" charset="0"/>
          </a:endParaRPr>
        </a:p>
      </dsp:txBody>
      <dsp:txXfrm>
        <a:off x="96534" y="238532"/>
        <a:ext cx="1784440" cy="1851502"/>
      </dsp:txXfrm>
    </dsp:sp>
    <dsp:sp modelId="{BCFE76C6-B377-479B-8F78-DCB64A5B6E1F}">
      <dsp:nvSpPr>
        <dsp:cNvPr id="0" name=""/>
        <dsp:cNvSpPr/>
      </dsp:nvSpPr>
      <dsp:spPr>
        <a:xfrm>
          <a:off x="1836180" y="2329095"/>
          <a:ext cx="10355819" cy="313205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just" defTabSz="977900">
            <a:lnSpc>
              <a:spcPct val="90000"/>
            </a:lnSpc>
            <a:spcBef>
              <a:spcPct val="0"/>
            </a:spcBef>
            <a:spcAft>
              <a:spcPct val="15000"/>
            </a:spcAft>
            <a:buChar char="••"/>
          </a:pPr>
          <a:r>
            <a:rPr lang="en-US" sz="2200" b="1" kern="1200" dirty="0" err="1">
              <a:solidFill>
                <a:srgbClr val="002060"/>
              </a:solidFill>
              <a:latin typeface="Times New Roman" panose="02020603050405020304" pitchFamily="18" charset="0"/>
              <a:cs typeface="Times New Roman" panose="02020603050405020304" pitchFamily="18" charset="0"/>
            </a:rPr>
            <a:t>Quyền</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Chứng</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kiến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kiểm</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phiếu</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Khiếu</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nại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tố</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cáo</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tại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chỗ</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nếu</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phát</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hiện</a:t>
          </a:r>
          <a:r>
            <a:rPr lang="en-US" sz="2200" b="0" kern="1200" dirty="0">
              <a:solidFill>
                <a:srgbClr val="002060"/>
              </a:solidFill>
              <a:latin typeface="Times New Roman" panose="02020603050405020304" pitchFamily="18" charset="0"/>
              <a:cs typeface="Times New Roman" panose="02020603050405020304" pitchFamily="18" charset="0"/>
            </a:rPr>
            <a:t> vi </a:t>
          </a:r>
          <a:r>
            <a:rPr lang="en-US" sz="2200" b="0" kern="1200" dirty="0" err="1">
              <a:solidFill>
                <a:srgbClr val="002060"/>
              </a:solidFill>
              <a:latin typeface="Times New Roman" panose="02020603050405020304" pitchFamily="18" charset="0"/>
              <a:cs typeface="Times New Roman" panose="02020603050405020304" pitchFamily="18" charset="0"/>
            </a:rPr>
            <a:t>phạm</a:t>
          </a:r>
          <a:endParaRPr lang="en-US" sz="2200" b="0" kern="1200" dirty="0">
            <a:solidFill>
              <a:srgbClr val="002060"/>
            </a:solidFill>
            <a:latin typeface="Times New Roman" panose="02020603050405020304" pitchFamily="18" charset="0"/>
            <a:cs typeface="Times New Roman" panose="02020603050405020304" pitchFamily="18" charset="0"/>
          </a:endParaRPr>
        </a:p>
        <a:p>
          <a:pPr marL="228600" lvl="1" indent="-228600" algn="just" defTabSz="977900">
            <a:lnSpc>
              <a:spcPct val="90000"/>
            </a:lnSpc>
            <a:spcBef>
              <a:spcPct val="0"/>
            </a:spcBef>
            <a:spcAft>
              <a:spcPct val="15000"/>
            </a:spcAft>
            <a:buChar char="••"/>
          </a:pPr>
          <a:r>
            <a:rPr lang="en-US" sz="2200" b="1" kern="1200" dirty="0" err="1">
              <a:solidFill>
                <a:srgbClr val="002060"/>
              </a:solidFill>
              <a:latin typeface="Times New Roman" panose="02020603050405020304" pitchFamily="18" charset="0"/>
              <a:cs typeface="Times New Roman" panose="02020603050405020304" pitchFamily="18" charset="0"/>
            </a:rPr>
            <a:t>Trách</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nhiệm</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Người</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chứng</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kiến</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Tuân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thủ</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pháp</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luật</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nội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quy</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Không</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cản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trở</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giữ</a:t>
          </a:r>
          <a:r>
            <a:rPr lang="en-US" sz="2200" b="0" kern="1200" dirty="0">
              <a:solidFill>
                <a:srgbClr val="002060"/>
              </a:solidFill>
              <a:latin typeface="Times New Roman" panose="02020603050405020304" pitchFamily="18" charset="0"/>
              <a:cs typeface="Times New Roman" panose="02020603050405020304" pitchFamily="18" charset="0"/>
            </a:rPr>
            <a:t> an </a:t>
          </a:r>
          <a:r>
            <a:rPr lang="en-US" sz="2200" b="0" kern="1200" dirty="0" err="1">
              <a:solidFill>
                <a:srgbClr val="002060"/>
              </a:solidFill>
              <a:latin typeface="Times New Roman" panose="02020603050405020304" pitchFamily="18" charset="0"/>
              <a:cs typeface="Times New Roman" panose="02020603050405020304" pitchFamily="18" charset="0"/>
            </a:rPr>
            <a:t>toàn</a:t>
          </a:r>
          <a:r>
            <a:rPr lang="en-US" sz="2200" b="0" kern="1200" dirty="0">
              <a:solidFill>
                <a:srgbClr val="002060"/>
              </a:solidFill>
              <a:latin typeface="Times New Roman" panose="02020603050405020304" pitchFamily="18" charset="0"/>
              <a:cs typeface="Times New Roman" panose="02020603050405020304" pitchFamily="18" charset="0"/>
            </a:rPr>
            <a:t> – </a:t>
          </a:r>
          <a:r>
            <a:rPr lang="en-US" sz="2200" b="0" kern="1200" dirty="0" err="1">
              <a:solidFill>
                <a:srgbClr val="002060"/>
              </a:solidFill>
              <a:latin typeface="Times New Roman" panose="02020603050405020304" pitchFamily="18" charset="0"/>
              <a:cs typeface="Times New Roman" panose="02020603050405020304" pitchFamily="18" charset="0"/>
            </a:rPr>
            <a:t>trật</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tự</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Báo</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chí</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đưa</a:t>
          </a:r>
          <a:r>
            <a:rPr lang="en-US" sz="2200" b="0" kern="1200" dirty="0">
              <a:solidFill>
                <a:srgbClr val="002060"/>
              </a:solidFill>
              <a:latin typeface="Times New Roman" panose="02020603050405020304" pitchFamily="18" charset="0"/>
              <a:cs typeface="Times New Roman" panose="02020603050405020304" pitchFamily="18" charset="0"/>
            </a:rPr>
            <a:t> tin </a:t>
          </a:r>
          <a:r>
            <a:rPr lang="en-US" sz="2200" b="0" kern="1200" dirty="0" err="1">
              <a:solidFill>
                <a:srgbClr val="002060"/>
              </a:solidFill>
              <a:latin typeface="Times New Roman" panose="02020603050405020304" pitchFamily="18" charset="0"/>
              <a:cs typeface="Times New Roman" panose="02020603050405020304" pitchFamily="18" charset="0"/>
            </a:rPr>
            <a:t>trung</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thực</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chính</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xác</a:t>
          </a:r>
          <a:r>
            <a:rPr lang="en-US" sz="2200" b="0" kern="1200" dirty="0">
              <a:solidFill>
                <a:srgbClr val="002060"/>
              </a:solidFill>
              <a:latin typeface="Times New Roman" panose="02020603050405020304" pitchFamily="18" charset="0"/>
              <a:cs typeface="Times New Roman" panose="02020603050405020304" pitchFamily="18" charset="0"/>
            </a:rPr>
            <a:t>.</a:t>
          </a:r>
        </a:p>
        <a:p>
          <a:pPr marL="228600" lvl="1" indent="-228600" algn="just" defTabSz="977900">
            <a:lnSpc>
              <a:spcPct val="90000"/>
            </a:lnSpc>
            <a:spcBef>
              <a:spcPct val="0"/>
            </a:spcBef>
            <a:spcAft>
              <a:spcPct val="15000"/>
            </a:spcAft>
            <a:buChar char="••"/>
          </a:pPr>
          <a:r>
            <a:rPr lang="en-US" sz="2200" b="1" kern="1200" dirty="0" err="1">
              <a:solidFill>
                <a:srgbClr val="002060"/>
              </a:solidFill>
              <a:latin typeface="Times New Roman" panose="02020603050405020304" pitchFamily="18" charset="0"/>
              <a:cs typeface="Times New Roman" panose="02020603050405020304" pitchFamily="18" charset="0"/>
            </a:rPr>
            <a:t>Trách</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1" kern="1200" dirty="0" err="1">
              <a:solidFill>
                <a:srgbClr val="002060"/>
              </a:solidFill>
              <a:latin typeface="Times New Roman" panose="02020603050405020304" pitchFamily="18" charset="0"/>
              <a:cs typeface="Times New Roman" panose="02020603050405020304" pitchFamily="18" charset="0"/>
            </a:rPr>
            <a:t>nhiệm</a:t>
          </a:r>
          <a:r>
            <a:rPr lang="en-US" sz="2200" b="1" kern="1200" dirty="0">
              <a:solidFill>
                <a:srgbClr val="002060"/>
              </a:solidFill>
              <a:latin typeface="Times New Roman" panose="02020603050405020304" pitchFamily="18" charset="0"/>
              <a:cs typeface="Times New Roman" panose="02020603050405020304" pitchFamily="18" charset="0"/>
            </a:rPr>
            <a:t> </a:t>
          </a:r>
          <a:r>
            <a:rPr lang="vi-VN" sz="2200" b="1" kern="1200" dirty="0">
              <a:solidFill>
                <a:srgbClr val="002060"/>
              </a:solidFill>
              <a:latin typeface="Times New Roman" panose="02020603050405020304" pitchFamily="18" charset="0"/>
              <a:cs typeface="Times New Roman" panose="02020603050405020304" pitchFamily="18" charset="0"/>
            </a:rPr>
            <a:t>TBC</a:t>
          </a:r>
          <a:r>
            <a:rPr lang="en-US" sz="2200" b="1"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Hướng</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dẫn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tạo</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điều</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kiện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Ghi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nhận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xử</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lý</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khiếu</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nại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ghi</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biên</a:t>
          </a:r>
          <a:r>
            <a:rPr lang="en-US" sz="2200" b="0" kern="1200" dirty="0">
              <a:solidFill>
                <a:srgbClr val="002060"/>
              </a:solidFill>
              <a:latin typeface="Times New Roman" panose="02020603050405020304" pitchFamily="18" charset="0"/>
              <a:cs typeface="Times New Roman" panose="02020603050405020304" pitchFamily="18" charset="0"/>
            </a:rPr>
            <a:t> </a:t>
          </a:r>
          <a:r>
            <a:rPr lang="en-US" sz="2200" b="0" kern="1200" dirty="0" err="1">
              <a:solidFill>
                <a:srgbClr val="002060"/>
              </a:solidFill>
              <a:latin typeface="Times New Roman" panose="02020603050405020304" pitchFamily="18" charset="0"/>
              <a:cs typeface="Times New Roman" panose="02020603050405020304" pitchFamily="18" charset="0"/>
            </a:rPr>
            <a:t>bản</a:t>
          </a:r>
          <a:r>
            <a:rPr lang="en-US" sz="2200" b="0" kern="1200" dirty="0">
              <a:solidFill>
                <a:srgbClr val="002060"/>
              </a:solidFill>
              <a:latin typeface="Times New Roman" panose="02020603050405020304" pitchFamily="18" charset="0"/>
              <a:cs typeface="Times New Roman" panose="02020603050405020304" pitchFamily="18" charset="0"/>
            </a:rPr>
            <a:t>; </a:t>
          </a:r>
          <a:r>
            <a:rPr lang="vi-VN" sz="2200" b="0" i="0" kern="1200" dirty="0">
              <a:solidFill>
                <a:srgbClr val="002060"/>
              </a:solidFill>
              <a:latin typeface="Times New Roman" panose="02020603050405020304" pitchFamily="18" charset="0"/>
              <a:cs typeface="Times New Roman" panose="02020603050405020304" pitchFamily="18" charset="0"/>
            </a:rPr>
            <a:t>trường hợp không giải quyết được thì phải ghi rõ ý kiến của TBC vào biên bản giải quyết khiếu nại, tố cáo và chuyển đến BBC</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Yêu</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cầu</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rời</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khu</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vực</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nếu</a:t>
          </a:r>
          <a:r>
            <a:rPr lang="en-US" sz="2200" b="0" i="0" kern="1200" dirty="0">
              <a:solidFill>
                <a:srgbClr val="002060"/>
              </a:solidFill>
              <a:latin typeface="Times New Roman" panose="02020603050405020304" pitchFamily="18" charset="0"/>
              <a:cs typeface="Times New Roman" panose="02020603050405020304" pitchFamily="18" charset="0"/>
            </a:rPr>
            <a:t> vi </a:t>
          </a:r>
          <a:r>
            <a:rPr lang="en-US" sz="2200" b="0" i="0" kern="1200" dirty="0" err="1">
              <a:solidFill>
                <a:srgbClr val="002060"/>
              </a:solidFill>
              <a:latin typeface="Times New Roman" panose="02020603050405020304" pitchFamily="18" charset="0"/>
              <a:cs typeface="Times New Roman" panose="02020603050405020304" pitchFamily="18" charset="0"/>
            </a:rPr>
            <a:t>phạm</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nội</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quy</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mất</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trật</a:t>
          </a:r>
          <a:r>
            <a:rPr lang="en-US" sz="2200" b="0" i="0" kern="1200" dirty="0">
              <a:solidFill>
                <a:srgbClr val="002060"/>
              </a:solidFill>
              <a:latin typeface="Times New Roman" panose="02020603050405020304" pitchFamily="18" charset="0"/>
              <a:cs typeface="Times New Roman" panose="02020603050405020304" pitchFamily="18" charset="0"/>
            </a:rPr>
            <a:t> </a:t>
          </a:r>
          <a:r>
            <a:rPr lang="en-US" sz="2200" b="0" i="0" kern="1200" dirty="0" err="1">
              <a:solidFill>
                <a:srgbClr val="002060"/>
              </a:solidFill>
              <a:latin typeface="Times New Roman" panose="02020603050405020304" pitchFamily="18" charset="0"/>
              <a:cs typeface="Times New Roman" panose="02020603050405020304" pitchFamily="18" charset="0"/>
            </a:rPr>
            <a:t>tự</a:t>
          </a:r>
          <a:r>
            <a:rPr lang="en-US" sz="2200" b="0" i="0" kern="1200" dirty="0">
              <a:solidFill>
                <a:srgbClr val="002060"/>
              </a:solidFill>
              <a:latin typeface="Times New Roman" panose="02020603050405020304" pitchFamily="18" charset="0"/>
              <a:cs typeface="Times New Roman" panose="02020603050405020304" pitchFamily="18" charset="0"/>
            </a:rPr>
            <a:t>.</a:t>
          </a:r>
          <a:endParaRPr lang="en-US" sz="2200" b="0" kern="1200" dirty="0">
            <a:solidFill>
              <a:srgbClr val="002060"/>
            </a:solidFill>
            <a:latin typeface="Times New Roman" panose="02020603050405020304" pitchFamily="18" charset="0"/>
            <a:cs typeface="Times New Roman" panose="02020603050405020304" pitchFamily="18" charset="0"/>
          </a:endParaRPr>
        </a:p>
      </dsp:txBody>
      <dsp:txXfrm>
        <a:off x="1836180" y="2720602"/>
        <a:ext cx="9181298" cy="2349042"/>
      </dsp:txXfrm>
    </dsp:sp>
    <dsp:sp modelId="{1FE7B0B7-86AA-4C23-9BD2-D341EE2A938A}">
      <dsp:nvSpPr>
        <dsp:cNvPr id="0" name=""/>
        <dsp:cNvSpPr/>
      </dsp:nvSpPr>
      <dsp:spPr>
        <a:xfrm>
          <a:off x="26792" y="2764067"/>
          <a:ext cx="1824193" cy="2044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err="1">
              <a:latin typeface="Times New Roman" panose="02020603050405020304" pitchFamily="18" charset="0"/>
              <a:cs typeface="Times New Roman" panose="02020603050405020304" pitchFamily="18" charset="0"/>
            </a:rPr>
            <a:t>Quyền</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trách</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nhiệm</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xử</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lý</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khiếu</a:t>
          </a:r>
          <a:r>
            <a:rPr lang="en-US" sz="2500" b="1" kern="1200" dirty="0">
              <a:latin typeface="Times New Roman" panose="02020603050405020304" pitchFamily="18" charset="0"/>
              <a:cs typeface="Times New Roman" panose="02020603050405020304" pitchFamily="18" charset="0"/>
            </a:rPr>
            <a:t> </a:t>
          </a:r>
          <a:r>
            <a:rPr lang="en-US" sz="2500" b="1" kern="1200" dirty="0" err="1">
              <a:latin typeface="Times New Roman" panose="02020603050405020304" pitchFamily="18" charset="0"/>
              <a:cs typeface="Times New Roman" panose="02020603050405020304" pitchFamily="18" charset="0"/>
            </a:rPr>
            <a:t>nại</a:t>
          </a:r>
          <a:endParaRPr lang="en-US" sz="2500" b="1" kern="1200" dirty="0">
            <a:latin typeface="Times New Roman" panose="02020603050405020304" pitchFamily="18" charset="0"/>
            <a:cs typeface="Times New Roman" panose="02020603050405020304" pitchFamily="18" charset="0"/>
          </a:endParaRPr>
        </a:p>
      </dsp:txBody>
      <dsp:txXfrm>
        <a:off x="115842" y="2853117"/>
        <a:ext cx="1646093" cy="1866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96CEA-5852-4891-B93A-BC4265C7DBF9}">
      <dsp:nvSpPr>
        <dsp:cNvPr id="0" name=""/>
        <dsp:cNvSpPr/>
      </dsp:nvSpPr>
      <dsp:spPr>
        <a:xfrm rot="5400000">
          <a:off x="602983" y="1679441"/>
          <a:ext cx="1947902" cy="234672"/>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F0CE52-4D41-4A04-85B4-4D83D933F1E9}">
      <dsp:nvSpPr>
        <dsp:cNvPr id="0" name=""/>
        <dsp:cNvSpPr/>
      </dsp:nvSpPr>
      <dsp:spPr>
        <a:xfrm>
          <a:off x="1051590" y="437044"/>
          <a:ext cx="2607468" cy="156448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(4)</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 Kiểm kê phiếu bầu</a:t>
          </a:r>
          <a:endParaRPr lang="en-US" sz="2800" b="1" i="1" kern="1200" dirty="0">
            <a:latin typeface="Arial" panose="020B0604020202020204" pitchFamily="34" charset="0"/>
            <a:ea typeface="Tahoma" panose="020B0604030504040204" pitchFamily="34" charset="0"/>
            <a:cs typeface="Arial" panose="020B0604020202020204" pitchFamily="34" charset="0"/>
          </a:endParaRPr>
        </a:p>
      </dsp:txBody>
      <dsp:txXfrm>
        <a:off x="1097412" y="482866"/>
        <a:ext cx="2515824" cy="1472837"/>
      </dsp:txXfrm>
    </dsp:sp>
    <dsp:sp modelId="{2BEFBFDD-CC5F-4BF4-A362-09D266EA7BEA}">
      <dsp:nvSpPr>
        <dsp:cNvPr id="0" name=""/>
        <dsp:cNvSpPr/>
      </dsp:nvSpPr>
      <dsp:spPr>
        <a:xfrm rot="5400000">
          <a:off x="602983" y="3635043"/>
          <a:ext cx="1947902" cy="234672"/>
        </a:xfrm>
        <a:prstGeom prst="rect">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1456C-34DA-45DC-AB47-D2FD237756BA}">
      <dsp:nvSpPr>
        <dsp:cNvPr id="0" name=""/>
        <dsp:cNvSpPr/>
      </dsp:nvSpPr>
      <dsp:spPr>
        <a:xfrm>
          <a:off x="1051590" y="2392645"/>
          <a:ext cx="2607468" cy="156448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(5)</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 Mở niêm phong hòm phiếu</a:t>
          </a:r>
          <a:endParaRPr lang="en-US" sz="2800" b="1" i="1" kern="1200" dirty="0">
            <a:latin typeface="Arial" panose="020B0604020202020204" pitchFamily="34" charset="0"/>
            <a:ea typeface="Tahoma" panose="020B0604030504040204" pitchFamily="34" charset="0"/>
            <a:cs typeface="Arial" panose="020B0604020202020204" pitchFamily="34" charset="0"/>
          </a:endParaRPr>
        </a:p>
      </dsp:txBody>
      <dsp:txXfrm>
        <a:off x="1097412" y="2438467"/>
        <a:ext cx="2515824" cy="1472837"/>
      </dsp:txXfrm>
    </dsp:sp>
    <dsp:sp modelId="{A9ACAC3C-914C-43D6-9721-AA6D5F1F88DB}">
      <dsp:nvSpPr>
        <dsp:cNvPr id="0" name=""/>
        <dsp:cNvSpPr/>
      </dsp:nvSpPr>
      <dsp:spPr>
        <a:xfrm>
          <a:off x="1580783" y="4612843"/>
          <a:ext cx="3732954" cy="234672"/>
        </a:xfrm>
        <a:prstGeom prst="rect">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EBDD-80F0-491C-A6A8-F5B9A36BBE56}">
      <dsp:nvSpPr>
        <dsp:cNvPr id="0" name=""/>
        <dsp:cNvSpPr/>
      </dsp:nvSpPr>
      <dsp:spPr>
        <a:xfrm>
          <a:off x="1051590" y="4348247"/>
          <a:ext cx="2607468" cy="156448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(6)</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Phân loại và đếm phiếu bầu</a:t>
          </a:r>
          <a:endParaRPr lang="en-US" sz="2800" b="1" kern="1200" spc="-100" baseline="0" dirty="0">
            <a:latin typeface="Arial" panose="020B0604020202020204" pitchFamily="34" charset="0"/>
            <a:ea typeface="Tahoma" panose="020B0604030504040204" pitchFamily="34" charset="0"/>
            <a:cs typeface="Arial" panose="020B0604020202020204" pitchFamily="34" charset="0"/>
          </a:endParaRPr>
        </a:p>
      </dsp:txBody>
      <dsp:txXfrm>
        <a:off x="1097412" y="4394069"/>
        <a:ext cx="2515824" cy="1472837"/>
      </dsp:txXfrm>
    </dsp:sp>
    <dsp:sp modelId="{CF7C4A50-B7C4-4BEC-9353-36C497F0D959}">
      <dsp:nvSpPr>
        <dsp:cNvPr id="0" name=""/>
        <dsp:cNvSpPr/>
      </dsp:nvSpPr>
      <dsp:spPr>
        <a:xfrm rot="16187858">
          <a:off x="4425906" y="2950624"/>
          <a:ext cx="3232568" cy="234672"/>
        </a:xfrm>
        <a:prstGeom prst="rect">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800912-81B7-43CB-9505-70431B0C6589}">
      <dsp:nvSpPr>
        <dsp:cNvPr id="0" name=""/>
        <dsp:cNvSpPr/>
      </dsp:nvSpPr>
      <dsp:spPr>
        <a:xfrm>
          <a:off x="4785003" y="4348247"/>
          <a:ext cx="2621992" cy="156448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kern="1200" dirty="0">
              <a:latin typeface="Arial" panose="020B0604020202020204" pitchFamily="34" charset="0"/>
              <a:ea typeface="Tahoma" panose="020B0604030504040204" pitchFamily="34" charset="0"/>
              <a:cs typeface="Arial" panose="020B0604020202020204" pitchFamily="34" charset="0"/>
            </a:rPr>
            <a:t>(8)</a:t>
          </a:r>
          <a:br>
            <a:rPr lang="en-US" sz="2600" b="1" kern="1200" dirty="0">
              <a:latin typeface="Arial" panose="020B0604020202020204" pitchFamily="34" charset="0"/>
              <a:ea typeface="Tahoma" panose="020B0604030504040204" pitchFamily="34" charset="0"/>
              <a:cs typeface="Arial" panose="020B0604020202020204" pitchFamily="34" charset="0"/>
            </a:rPr>
          </a:br>
          <a:r>
            <a:rPr lang="en-US" sz="2600" b="1" kern="1200" dirty="0">
              <a:latin typeface="Arial" panose="020B0604020202020204" pitchFamily="34" charset="0"/>
              <a:ea typeface="Tahoma" panose="020B0604030504040204" pitchFamily="34" charset="0"/>
              <a:cs typeface="Arial" panose="020B0604020202020204" pitchFamily="34" charset="0"/>
            </a:rPr>
            <a:t>Kiếm đếm số phiếu bầu</a:t>
          </a:r>
        </a:p>
      </dsp:txBody>
      <dsp:txXfrm>
        <a:off x="4830825" y="4394069"/>
        <a:ext cx="2530348" cy="1472837"/>
      </dsp:txXfrm>
    </dsp:sp>
    <dsp:sp modelId="{5A98F203-BE0E-491D-803D-DB069FBFE544}">
      <dsp:nvSpPr>
        <dsp:cNvPr id="0" name=""/>
        <dsp:cNvSpPr/>
      </dsp:nvSpPr>
      <dsp:spPr>
        <a:xfrm rot="222722" flipV="1">
          <a:off x="5635341" y="1317901"/>
          <a:ext cx="3145781" cy="48682"/>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313BE94B-F3A3-49D5-A727-86F33C6D1BFC}">
      <dsp:nvSpPr>
        <dsp:cNvPr id="0" name=""/>
        <dsp:cNvSpPr/>
      </dsp:nvSpPr>
      <dsp:spPr>
        <a:xfrm>
          <a:off x="4673599" y="897408"/>
          <a:ext cx="3152951" cy="199817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(7)</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Lập Biên bản kết quả kiểm phiếu</a:t>
          </a:r>
        </a:p>
      </dsp:txBody>
      <dsp:txXfrm>
        <a:off x="4732123" y="955932"/>
        <a:ext cx="3035903" cy="1881123"/>
      </dsp:txXfrm>
    </dsp:sp>
    <dsp:sp modelId="{0ECE83F6-F64D-4A01-BE88-CFA291B5E808}">
      <dsp:nvSpPr>
        <dsp:cNvPr id="0" name=""/>
        <dsp:cNvSpPr/>
      </dsp:nvSpPr>
      <dsp:spPr>
        <a:xfrm rot="10789492" flipV="1">
          <a:off x="7827168" y="1598818"/>
          <a:ext cx="1264199" cy="325786"/>
        </a:xfrm>
        <a:prstGeom prst="rect">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414069-0856-4F69-B555-F0D02F20629C}">
      <dsp:nvSpPr>
        <dsp:cNvPr id="0" name=""/>
        <dsp:cNvSpPr/>
      </dsp:nvSpPr>
      <dsp:spPr>
        <a:xfrm>
          <a:off x="8419437" y="807435"/>
          <a:ext cx="2607468" cy="156448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Arial" panose="020B0604020202020204" pitchFamily="34" charset="0"/>
              <a:ea typeface="Tahoma" panose="020B0604030504040204" pitchFamily="34" charset="0"/>
              <a:cs typeface="Arial" panose="020B0604020202020204" pitchFamily="34" charset="0"/>
            </a:rPr>
            <a:t>(</a:t>
          </a:r>
          <a:r>
            <a:rPr lang="en-US" sz="2800" b="1" kern="1200" dirty="0">
              <a:latin typeface="Arial" panose="020B0604020202020204" pitchFamily="34" charset="0"/>
              <a:ea typeface="Tahoma" panose="020B0604030504040204" pitchFamily="34" charset="0"/>
              <a:cs typeface="Arial" panose="020B0604020202020204" pitchFamily="34" charset="0"/>
            </a:rPr>
            <a:t>9</a:t>
          </a:r>
          <a:r>
            <a:rPr lang="vi-VN" sz="2800" b="1" kern="1200" dirty="0">
              <a:latin typeface="Arial" panose="020B0604020202020204" pitchFamily="34" charset="0"/>
              <a:ea typeface="Tahoma" panose="020B0604030504040204" pitchFamily="34" charset="0"/>
              <a:cs typeface="Arial" panose="020B0604020202020204" pitchFamily="34" charset="0"/>
            </a:rPr>
            <a:t>)</a:t>
          </a:r>
          <a:br>
            <a:rPr lang="vi-VN"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Niêm phong và quản lý phiếu bầu</a:t>
          </a:r>
        </a:p>
      </dsp:txBody>
      <dsp:txXfrm>
        <a:off x="8465259" y="853257"/>
        <a:ext cx="2515824" cy="1472837"/>
      </dsp:txXfrm>
    </dsp:sp>
    <dsp:sp modelId="{0B7B2F3B-4766-40FB-86A7-BEB6E9378510}">
      <dsp:nvSpPr>
        <dsp:cNvPr id="0" name=""/>
        <dsp:cNvSpPr/>
      </dsp:nvSpPr>
      <dsp:spPr>
        <a:xfrm>
          <a:off x="8563421" y="3415175"/>
          <a:ext cx="2607468" cy="204072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Arial" panose="020B0604020202020204" pitchFamily="34" charset="0"/>
              <a:ea typeface="Tahoma" panose="020B0604030504040204" pitchFamily="34" charset="0"/>
              <a:cs typeface="Arial" panose="020B0604020202020204" pitchFamily="34" charset="0"/>
            </a:rPr>
            <a:t>(10)</a:t>
          </a:r>
          <a:br>
            <a:rPr lang="en-US" sz="2800" b="1" kern="1200" dirty="0">
              <a:latin typeface="Arial" panose="020B0604020202020204" pitchFamily="34" charset="0"/>
              <a:ea typeface="Tahoma" panose="020B0604030504040204" pitchFamily="34" charset="0"/>
              <a:cs typeface="Arial" panose="020B0604020202020204" pitchFamily="34" charset="0"/>
            </a:rPr>
          </a:br>
          <a:r>
            <a:rPr lang="en-US" sz="2800" b="1" kern="1200" dirty="0">
              <a:latin typeface="Arial" panose="020B0604020202020204" pitchFamily="34" charset="0"/>
              <a:ea typeface="Tahoma" panose="020B0604030504040204" pitchFamily="34" charset="0"/>
              <a:cs typeface="Arial" panose="020B0604020202020204" pitchFamily="34" charset="0"/>
            </a:rPr>
            <a:t>Gửi hồ sơ, tài liệu của Tổ bầu cử</a:t>
          </a:r>
        </a:p>
      </dsp:txBody>
      <dsp:txXfrm>
        <a:off x="8623192" y="3474946"/>
        <a:ext cx="2487926" cy="19211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CFAA4-6569-483A-9C7A-7E11A1BC7559}">
      <dsp:nvSpPr>
        <dsp:cNvPr id="0" name=""/>
        <dsp:cNvSpPr/>
      </dsp:nvSpPr>
      <dsp:spPr>
        <a:xfrm rot="10800000">
          <a:off x="2572623" y="185"/>
          <a:ext cx="8925818" cy="12975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2190" tIns="99060" rIns="184912" bIns="99060" numCol="1" spcCol="1270" anchor="ctr" anchorCtr="0">
          <a:noAutofit/>
        </a:bodyPr>
        <a:lstStyle/>
        <a:p>
          <a:pPr lvl="0" algn="ctr" defTabSz="1155700">
            <a:lnSpc>
              <a:spcPct val="90000"/>
            </a:lnSpc>
            <a:spcBef>
              <a:spcPct val="0"/>
            </a:spcBef>
            <a:spcAft>
              <a:spcPct val="35000"/>
            </a:spcAft>
          </a:pPr>
          <a:r>
            <a:rPr lang="en-US" sz="2600" kern="1200" dirty="0"/>
            <a:t>Biên bản kết quả kiểm phiếu bầu cử đại biểu Quốc hội khóa XVI của Tổ bầu cử </a:t>
          </a:r>
          <a:r>
            <a:rPr lang="en-US" sz="2600" b="1" kern="1200" dirty="0"/>
            <a:t>(Mẫu số 18/HĐBC-QH).</a:t>
          </a:r>
        </a:p>
      </dsp:txBody>
      <dsp:txXfrm rot="10800000">
        <a:off x="2897014" y="185"/>
        <a:ext cx="8601427" cy="1297563"/>
      </dsp:txXfrm>
    </dsp:sp>
    <dsp:sp modelId="{13F38075-685A-4C8D-AF91-06587BB20235}">
      <dsp:nvSpPr>
        <dsp:cNvPr id="0" name=""/>
        <dsp:cNvSpPr/>
      </dsp:nvSpPr>
      <dsp:spPr>
        <a:xfrm>
          <a:off x="1923841" y="185"/>
          <a:ext cx="1297563" cy="12975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90858-A75E-4320-8F87-39EAE0A49706}">
      <dsp:nvSpPr>
        <dsp:cNvPr id="0" name=""/>
        <dsp:cNvSpPr/>
      </dsp:nvSpPr>
      <dsp:spPr>
        <a:xfrm rot="10800000">
          <a:off x="2572623" y="1625966"/>
          <a:ext cx="8925818" cy="12975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2190" tIns="99060" rIns="184912" bIns="99060" numCol="1" spcCol="1270" anchor="ctr" anchorCtr="0">
          <a:noAutofit/>
        </a:bodyPr>
        <a:lstStyle/>
        <a:p>
          <a:pPr lvl="0" algn="ctr" defTabSz="1155700">
            <a:lnSpc>
              <a:spcPct val="90000"/>
            </a:lnSpc>
            <a:spcBef>
              <a:spcPct val="0"/>
            </a:spcBef>
            <a:spcAft>
              <a:spcPct val="35000"/>
            </a:spcAft>
          </a:pPr>
          <a:r>
            <a:rPr lang="en-US" sz="2600" kern="1200" dirty="0"/>
            <a:t>Biên bản kết quả kiểm phiếu bầu cử đại biểu Hội đồng nhân dân tỉnh nhiệm kỳ 2026 - 2031 của Tổ bầu cử </a:t>
          </a:r>
          <a:r>
            <a:rPr lang="en-US" sz="2600" b="1" kern="1200" dirty="0"/>
            <a:t>(Mẫu số 23/HĐBC-HĐND).</a:t>
          </a:r>
        </a:p>
      </dsp:txBody>
      <dsp:txXfrm rot="10800000">
        <a:off x="2897014" y="1625966"/>
        <a:ext cx="8601427" cy="1297563"/>
      </dsp:txXfrm>
    </dsp:sp>
    <dsp:sp modelId="{DBB737EC-1588-406B-A6A8-10E732B49181}">
      <dsp:nvSpPr>
        <dsp:cNvPr id="0" name=""/>
        <dsp:cNvSpPr/>
      </dsp:nvSpPr>
      <dsp:spPr>
        <a:xfrm>
          <a:off x="1923841" y="1625966"/>
          <a:ext cx="1297563" cy="12975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68769-7E19-4985-8F1C-042FD06BF65B}">
      <dsp:nvSpPr>
        <dsp:cNvPr id="0" name=""/>
        <dsp:cNvSpPr/>
      </dsp:nvSpPr>
      <dsp:spPr>
        <a:xfrm rot="10800000">
          <a:off x="2572623" y="3251746"/>
          <a:ext cx="8925818" cy="12975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2190" tIns="99060" rIns="184912" bIns="99060" numCol="1" spcCol="1270" anchor="ctr" anchorCtr="0">
          <a:noAutofit/>
        </a:bodyPr>
        <a:lstStyle/>
        <a:p>
          <a:pPr lvl="0" algn="ctr" defTabSz="1155700">
            <a:lnSpc>
              <a:spcPct val="90000"/>
            </a:lnSpc>
            <a:spcBef>
              <a:spcPct val="0"/>
            </a:spcBef>
            <a:spcAft>
              <a:spcPct val="35000"/>
            </a:spcAft>
          </a:pPr>
          <a:r>
            <a:rPr lang="en-US" sz="2600" kern="1200" dirty="0"/>
            <a:t>Biên bản kết quả kiểm phiếu bầu cử đại biểu Hội đồng nhân dân cấp xã nhiệm kỳ 2026 - 2031 của Tổ bầu cử </a:t>
          </a:r>
          <a:r>
            <a:rPr lang="en-US" sz="2600" b="1" kern="1200" dirty="0"/>
            <a:t>(Mẫu số 23/HĐBC-HĐND).</a:t>
          </a:r>
        </a:p>
      </dsp:txBody>
      <dsp:txXfrm rot="10800000">
        <a:off x="2897014" y="3251746"/>
        <a:ext cx="8601427" cy="1297563"/>
      </dsp:txXfrm>
    </dsp:sp>
    <dsp:sp modelId="{C14C382E-BBDF-412A-9C64-A2F7B17653A9}">
      <dsp:nvSpPr>
        <dsp:cNvPr id="0" name=""/>
        <dsp:cNvSpPr/>
      </dsp:nvSpPr>
      <dsp:spPr>
        <a:xfrm>
          <a:off x="1923841" y="3251746"/>
          <a:ext cx="1297563" cy="12975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vi-VN"/>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2AEB306-0924-4B74-B304-8B850F108011}" type="datetimeFigureOut">
              <a:rPr lang="vi-VN" smtClean="0"/>
              <a:t>28/02/2026</a:t>
            </a:fld>
            <a:endParaRPr lang="vi-VN"/>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vi-VN"/>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vi-VN"/>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B5CE82-88A9-4DD6-AEB2-28E8062CB778}" type="slidenum">
              <a:rPr lang="vi-VN" smtClean="0"/>
              <a:t>‹#›</a:t>
            </a:fld>
            <a:endParaRPr lang="vi-VN"/>
          </a:p>
        </p:txBody>
      </p:sp>
    </p:spTree>
    <p:extLst>
      <p:ext uri="{BB962C8B-B14F-4D97-AF65-F5344CB8AC3E}">
        <p14:creationId xmlns:p14="http://schemas.microsoft.com/office/powerpoint/2010/main" val="362103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34</a:t>
            </a:fld>
            <a:endParaRPr lang="vi-VN"/>
          </a:p>
        </p:txBody>
      </p:sp>
    </p:spTree>
    <p:extLst>
      <p:ext uri="{BB962C8B-B14F-4D97-AF65-F5344CB8AC3E}">
        <p14:creationId xmlns:p14="http://schemas.microsoft.com/office/powerpoint/2010/main" val="323418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35</a:t>
            </a:fld>
            <a:endParaRPr lang="vi-VN"/>
          </a:p>
        </p:txBody>
      </p:sp>
    </p:spTree>
    <p:extLst>
      <p:ext uri="{BB962C8B-B14F-4D97-AF65-F5344CB8AC3E}">
        <p14:creationId xmlns:p14="http://schemas.microsoft.com/office/powerpoint/2010/main" val="183955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36</a:t>
            </a:fld>
            <a:endParaRPr lang="vi-VN"/>
          </a:p>
        </p:txBody>
      </p:sp>
    </p:spTree>
    <p:extLst>
      <p:ext uri="{BB962C8B-B14F-4D97-AF65-F5344CB8AC3E}">
        <p14:creationId xmlns:p14="http://schemas.microsoft.com/office/powerpoint/2010/main" val="310246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37</a:t>
            </a:fld>
            <a:endParaRPr lang="vi-VN"/>
          </a:p>
        </p:txBody>
      </p:sp>
    </p:spTree>
    <p:extLst>
      <p:ext uri="{BB962C8B-B14F-4D97-AF65-F5344CB8AC3E}">
        <p14:creationId xmlns:p14="http://schemas.microsoft.com/office/powerpoint/2010/main" val="2721156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38</a:t>
            </a:fld>
            <a:endParaRPr lang="vi-VN"/>
          </a:p>
        </p:txBody>
      </p:sp>
    </p:spTree>
    <p:extLst>
      <p:ext uri="{BB962C8B-B14F-4D97-AF65-F5344CB8AC3E}">
        <p14:creationId xmlns:p14="http://schemas.microsoft.com/office/powerpoint/2010/main" val="313627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39</a:t>
            </a:fld>
            <a:endParaRPr lang="vi-VN"/>
          </a:p>
        </p:txBody>
      </p:sp>
    </p:spTree>
    <p:extLst>
      <p:ext uri="{BB962C8B-B14F-4D97-AF65-F5344CB8AC3E}">
        <p14:creationId xmlns:p14="http://schemas.microsoft.com/office/powerpoint/2010/main" val="5610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40</a:t>
            </a:fld>
            <a:endParaRPr lang="vi-VN"/>
          </a:p>
        </p:txBody>
      </p:sp>
    </p:spTree>
    <p:extLst>
      <p:ext uri="{BB962C8B-B14F-4D97-AF65-F5344CB8AC3E}">
        <p14:creationId xmlns:p14="http://schemas.microsoft.com/office/powerpoint/2010/main" val="5204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41</a:t>
            </a:fld>
            <a:endParaRPr lang="vi-VN"/>
          </a:p>
        </p:txBody>
      </p:sp>
    </p:spTree>
    <p:extLst>
      <p:ext uri="{BB962C8B-B14F-4D97-AF65-F5344CB8AC3E}">
        <p14:creationId xmlns:p14="http://schemas.microsoft.com/office/powerpoint/2010/main" val="1154823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44</a:t>
            </a:fld>
            <a:endParaRPr lang="vi-VN"/>
          </a:p>
        </p:txBody>
      </p:sp>
    </p:spTree>
    <p:extLst>
      <p:ext uri="{BB962C8B-B14F-4D97-AF65-F5344CB8AC3E}">
        <p14:creationId xmlns:p14="http://schemas.microsoft.com/office/powerpoint/2010/main" val="393228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45</a:t>
            </a:fld>
            <a:endParaRPr lang="vi-VN"/>
          </a:p>
        </p:txBody>
      </p:sp>
    </p:spTree>
    <p:extLst>
      <p:ext uri="{BB962C8B-B14F-4D97-AF65-F5344CB8AC3E}">
        <p14:creationId xmlns:p14="http://schemas.microsoft.com/office/powerpoint/2010/main" val="377247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r>
              <a:rPr lang="en-US" sz="1300">
                <a:solidFill>
                  <a:schemeClr val="dk1"/>
                </a:solidFill>
                <a:latin typeface="Calibri"/>
                <a:ea typeface="Calibri"/>
                <a:cs typeface="Calibri"/>
                <a:sym typeface="Calibri"/>
              </a:rPr>
              <a:t>Kính thưa HĐ, Khóa luận TN này, em xin trình bày 3 phần lớn bao gồm: Phần mở đầu, phần nội dung và phần kết luận.</a:t>
            </a:r>
            <a:endParaRPr sz="1300">
              <a:solidFill>
                <a:schemeClr val="dk1"/>
              </a:solidFill>
              <a:latin typeface="Calibri"/>
              <a:ea typeface="Calibri"/>
              <a:cs typeface="Calibri"/>
              <a:sym typeface="Calibri"/>
            </a:endParaRPr>
          </a:p>
          <a:p>
            <a:r>
              <a:rPr lang="en-US" sz="1300">
                <a:solidFill>
                  <a:schemeClr val="dk1"/>
                </a:solidFill>
                <a:latin typeface="Calibri"/>
                <a:ea typeface="Calibri"/>
                <a:cs typeface="Calibri"/>
                <a:sym typeface="Calibri"/>
              </a:rPr>
              <a:t>Trong phần mở đầu, em xin phép được trình bày một số nội dung cơ bản sau: </a:t>
            </a:r>
            <a:endParaRPr sz="1300">
              <a:solidFill>
                <a:schemeClr val="dk1"/>
              </a:solidFill>
              <a:latin typeface="Calibri"/>
              <a:ea typeface="Calibri"/>
              <a:cs typeface="Calibri"/>
              <a:sym typeface="Calibri"/>
            </a:endParaRPr>
          </a:p>
          <a:p>
            <a:r>
              <a:rPr lang="en-US" sz="1300">
                <a:solidFill>
                  <a:schemeClr val="dk1"/>
                </a:solidFill>
                <a:latin typeface="Calibri"/>
                <a:ea typeface="Calibri"/>
                <a:cs typeface="Calibri"/>
                <a:sym typeface="Calibri"/>
              </a:rPr>
              <a:t>- Lý do chọn đề tài;                           - TÌnh hình nghiên cứu</a:t>
            </a:r>
            <a:endParaRPr sz="1300">
              <a:solidFill>
                <a:schemeClr val="dk1"/>
              </a:solidFill>
              <a:latin typeface="Calibri"/>
              <a:ea typeface="Calibri"/>
              <a:cs typeface="Calibri"/>
              <a:sym typeface="Calibri"/>
            </a:endParaRPr>
          </a:p>
          <a:p>
            <a:r>
              <a:rPr lang="en-US" sz="1300">
                <a:solidFill>
                  <a:schemeClr val="dk1"/>
                </a:solidFill>
                <a:latin typeface="Calibri"/>
                <a:ea typeface="Calibri"/>
                <a:cs typeface="Calibri"/>
                <a:sym typeface="Calibri"/>
              </a:rPr>
              <a:t>- Mục đích nghiên cứu                  - Nhiệm vụ nghiên cứu;  - Phương pháp NC;     </a:t>
            </a:r>
            <a:endParaRPr sz="1300">
              <a:solidFill>
                <a:schemeClr val="dk1"/>
              </a:solidFill>
              <a:latin typeface="Calibri"/>
              <a:ea typeface="Calibri"/>
              <a:cs typeface="Calibri"/>
              <a:sym typeface="Calibri"/>
            </a:endParaRPr>
          </a:p>
          <a:p>
            <a:r>
              <a:rPr lang="en-US" sz="1300">
                <a:solidFill>
                  <a:schemeClr val="dk1"/>
                </a:solidFill>
                <a:latin typeface="Calibri"/>
                <a:ea typeface="Calibri"/>
                <a:cs typeface="Calibri"/>
                <a:sym typeface="Calibri"/>
              </a:rPr>
              <a:t>- Đối tượng, phạm vi nghiên cứu;      - Kết cấu của đề tài.</a:t>
            </a:r>
            <a:endParaRPr/>
          </a:p>
        </p:txBody>
      </p:sp>
      <p:sp>
        <p:nvSpPr>
          <p:cNvPr id="113" name="Google Shape;113;p2: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6</a:t>
            </a:fld>
            <a:endParaRPr sz="1500" kern="0">
              <a:solidFill>
                <a:srgbClr val="000000"/>
              </a:solidFill>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46</a:t>
            </a:fld>
            <a:endParaRPr lang="vi-VN"/>
          </a:p>
        </p:txBody>
      </p:sp>
    </p:spTree>
    <p:extLst>
      <p:ext uri="{BB962C8B-B14F-4D97-AF65-F5344CB8AC3E}">
        <p14:creationId xmlns:p14="http://schemas.microsoft.com/office/powerpoint/2010/main" val="1748202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47</a:t>
            </a:fld>
            <a:endParaRPr lang="vi-VN"/>
          </a:p>
        </p:txBody>
      </p:sp>
    </p:spTree>
    <p:extLst>
      <p:ext uri="{BB962C8B-B14F-4D97-AF65-F5344CB8AC3E}">
        <p14:creationId xmlns:p14="http://schemas.microsoft.com/office/powerpoint/2010/main" val="166178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48</a:t>
            </a:fld>
            <a:endParaRPr lang="vi-VN"/>
          </a:p>
        </p:txBody>
      </p:sp>
    </p:spTree>
    <p:extLst>
      <p:ext uri="{BB962C8B-B14F-4D97-AF65-F5344CB8AC3E}">
        <p14:creationId xmlns:p14="http://schemas.microsoft.com/office/powerpoint/2010/main" val="2955234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49</a:t>
            </a:fld>
            <a:endParaRPr lang="vi-VN"/>
          </a:p>
        </p:txBody>
      </p:sp>
    </p:spTree>
    <p:extLst>
      <p:ext uri="{BB962C8B-B14F-4D97-AF65-F5344CB8AC3E}">
        <p14:creationId xmlns:p14="http://schemas.microsoft.com/office/powerpoint/2010/main" val="340991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50</a:t>
            </a:fld>
            <a:endParaRPr lang="vi-VN"/>
          </a:p>
        </p:txBody>
      </p:sp>
    </p:spTree>
    <p:extLst>
      <p:ext uri="{BB962C8B-B14F-4D97-AF65-F5344CB8AC3E}">
        <p14:creationId xmlns:p14="http://schemas.microsoft.com/office/powerpoint/2010/main" val="422836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51</a:t>
            </a:fld>
            <a:endParaRPr lang="vi-VN"/>
          </a:p>
        </p:txBody>
      </p:sp>
    </p:spTree>
    <p:extLst>
      <p:ext uri="{BB962C8B-B14F-4D97-AF65-F5344CB8AC3E}">
        <p14:creationId xmlns:p14="http://schemas.microsoft.com/office/powerpoint/2010/main" val="1082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52</a:t>
            </a:fld>
            <a:endParaRPr lang="vi-VN"/>
          </a:p>
        </p:txBody>
      </p:sp>
    </p:spTree>
    <p:extLst>
      <p:ext uri="{BB962C8B-B14F-4D97-AF65-F5344CB8AC3E}">
        <p14:creationId xmlns:p14="http://schemas.microsoft.com/office/powerpoint/2010/main" val="372814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53</a:t>
            </a:fld>
            <a:endParaRPr lang="vi-VN"/>
          </a:p>
        </p:txBody>
      </p:sp>
    </p:spTree>
    <p:extLst>
      <p:ext uri="{BB962C8B-B14F-4D97-AF65-F5344CB8AC3E}">
        <p14:creationId xmlns:p14="http://schemas.microsoft.com/office/powerpoint/2010/main" val="936547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54</a:t>
            </a:fld>
            <a:endParaRPr lang="vi-VN"/>
          </a:p>
        </p:txBody>
      </p:sp>
    </p:spTree>
    <p:extLst>
      <p:ext uri="{BB962C8B-B14F-4D97-AF65-F5344CB8AC3E}">
        <p14:creationId xmlns:p14="http://schemas.microsoft.com/office/powerpoint/2010/main" val="346098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55</a:t>
            </a:fld>
            <a:endParaRPr lang="vi-VN"/>
          </a:p>
        </p:txBody>
      </p:sp>
    </p:spTree>
    <p:extLst>
      <p:ext uri="{BB962C8B-B14F-4D97-AF65-F5344CB8AC3E}">
        <p14:creationId xmlns:p14="http://schemas.microsoft.com/office/powerpoint/2010/main" val="13650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4B5CE82-88A9-4DD6-AEB2-28E8062CB778}" type="slidenum">
              <a:rPr lang="vi-VN" smtClean="0"/>
              <a:t>19</a:t>
            </a:fld>
            <a:endParaRPr lang="vi-VN"/>
          </a:p>
        </p:txBody>
      </p:sp>
    </p:spTree>
    <p:extLst>
      <p:ext uri="{BB962C8B-B14F-4D97-AF65-F5344CB8AC3E}">
        <p14:creationId xmlns:p14="http://schemas.microsoft.com/office/powerpoint/2010/main" val="168711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56</a:t>
            </a:fld>
            <a:endParaRPr lang="vi-VN"/>
          </a:p>
        </p:txBody>
      </p:sp>
    </p:spTree>
    <p:extLst>
      <p:ext uri="{BB962C8B-B14F-4D97-AF65-F5344CB8AC3E}">
        <p14:creationId xmlns:p14="http://schemas.microsoft.com/office/powerpoint/2010/main" val="387107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57</a:t>
            </a:fld>
            <a:endParaRPr lang="vi-VN"/>
          </a:p>
        </p:txBody>
      </p:sp>
    </p:spTree>
    <p:extLst>
      <p:ext uri="{BB962C8B-B14F-4D97-AF65-F5344CB8AC3E}">
        <p14:creationId xmlns:p14="http://schemas.microsoft.com/office/powerpoint/2010/main" val="3137891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58</a:t>
            </a:fld>
            <a:endParaRPr lang="vi-VN"/>
          </a:p>
        </p:txBody>
      </p:sp>
    </p:spTree>
    <p:extLst>
      <p:ext uri="{BB962C8B-B14F-4D97-AF65-F5344CB8AC3E}">
        <p14:creationId xmlns:p14="http://schemas.microsoft.com/office/powerpoint/2010/main" val="104710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340178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07BEF-A9DD-408B-7349-1895C7CDE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EEED7-A8B7-E35F-BAC9-09C5019FB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91C1C-F566-87B8-9B78-1F91A1F0C62B}"/>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5D7D3089-014B-7AEB-6876-8297A75F52E7}"/>
              </a:ext>
            </a:extLst>
          </p:cNvPr>
          <p:cNvSpPr>
            <a:spLocks noGrp="1"/>
          </p:cNvSpPr>
          <p:nvPr>
            <p:ph type="sldNum" sz="quarter" idx="5"/>
          </p:nvPr>
        </p:nvSpPr>
        <p:spPr/>
        <p:txBody>
          <a:bodyPr/>
          <a:lstStyle/>
          <a:p>
            <a:fld id="{C4B5CE82-88A9-4DD6-AEB2-28E8062CB778}" type="slidenum">
              <a:rPr lang="vi-VN" smtClean="0"/>
              <a:t>28</a:t>
            </a:fld>
            <a:endParaRPr lang="vi-VN"/>
          </a:p>
        </p:txBody>
      </p:sp>
    </p:spTree>
    <p:extLst>
      <p:ext uri="{BB962C8B-B14F-4D97-AF65-F5344CB8AC3E}">
        <p14:creationId xmlns:p14="http://schemas.microsoft.com/office/powerpoint/2010/main" val="7861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4B5CE82-88A9-4DD6-AEB2-28E8062CB778}" type="slidenum">
              <a:rPr lang="vi-VN" smtClean="0"/>
              <a:t>29</a:t>
            </a:fld>
            <a:endParaRPr lang="vi-VN"/>
          </a:p>
        </p:txBody>
      </p:sp>
    </p:spTree>
    <p:extLst>
      <p:ext uri="{BB962C8B-B14F-4D97-AF65-F5344CB8AC3E}">
        <p14:creationId xmlns:p14="http://schemas.microsoft.com/office/powerpoint/2010/main" val="402393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9965-DEC9-DFBB-46E0-90ADB8F5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E3F4-0CC3-7260-CB61-34F0AFB90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06236-9A35-8E9E-52D8-2DEDDDCDC427}"/>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48C8F01E-0DD9-96EF-38D2-82E7A4509818}"/>
              </a:ext>
            </a:extLst>
          </p:cNvPr>
          <p:cNvSpPr>
            <a:spLocks noGrp="1"/>
          </p:cNvSpPr>
          <p:nvPr>
            <p:ph type="sldNum" sz="quarter" idx="5"/>
          </p:nvPr>
        </p:nvSpPr>
        <p:spPr/>
        <p:txBody>
          <a:bodyPr/>
          <a:lstStyle/>
          <a:p>
            <a:fld id="{C4B5CE82-88A9-4DD6-AEB2-28E8062CB778}" type="slidenum">
              <a:rPr lang="vi-VN" smtClean="0"/>
              <a:t>30</a:t>
            </a:fld>
            <a:endParaRPr lang="vi-VN"/>
          </a:p>
        </p:txBody>
      </p:sp>
    </p:spTree>
    <p:extLst>
      <p:ext uri="{BB962C8B-B14F-4D97-AF65-F5344CB8AC3E}">
        <p14:creationId xmlns:p14="http://schemas.microsoft.com/office/powerpoint/2010/main" val="8554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69049-5B79-B5E8-FFBA-266EBEBEF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6B9DE-AE88-BCC1-3ADF-70DDF6A3C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18E7A-2C40-9155-569F-D86BBA620BAC}"/>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D6E8A847-8F98-1F1A-06DD-5C2FFCAE37EC}"/>
              </a:ext>
            </a:extLst>
          </p:cNvPr>
          <p:cNvSpPr>
            <a:spLocks noGrp="1"/>
          </p:cNvSpPr>
          <p:nvPr>
            <p:ph type="sldNum" sz="quarter" idx="5"/>
          </p:nvPr>
        </p:nvSpPr>
        <p:spPr/>
        <p:txBody>
          <a:bodyPr/>
          <a:lstStyle/>
          <a:p>
            <a:fld id="{C4B5CE82-88A9-4DD6-AEB2-28E8062CB778}" type="slidenum">
              <a:rPr lang="vi-VN" smtClean="0"/>
              <a:t>31</a:t>
            </a:fld>
            <a:endParaRPr lang="vi-VN"/>
          </a:p>
        </p:txBody>
      </p:sp>
    </p:spTree>
    <p:extLst>
      <p:ext uri="{BB962C8B-B14F-4D97-AF65-F5344CB8AC3E}">
        <p14:creationId xmlns:p14="http://schemas.microsoft.com/office/powerpoint/2010/main" val="396010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83CE-2EED-8A75-86AC-00B9BF418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CE6F9-E208-879B-B2E3-3160C00C1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A3B4C-40B1-AB9F-08BB-5612D69203DB}"/>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82F6958-B524-E588-C968-54661FF791C3}"/>
              </a:ext>
            </a:extLst>
          </p:cNvPr>
          <p:cNvSpPr>
            <a:spLocks noGrp="1"/>
          </p:cNvSpPr>
          <p:nvPr>
            <p:ph type="sldNum" sz="quarter" idx="5"/>
          </p:nvPr>
        </p:nvSpPr>
        <p:spPr/>
        <p:txBody>
          <a:bodyPr/>
          <a:lstStyle/>
          <a:p>
            <a:fld id="{C4B5CE82-88A9-4DD6-AEB2-28E8062CB778}" type="slidenum">
              <a:rPr lang="vi-VN" smtClean="0"/>
              <a:t>32</a:t>
            </a:fld>
            <a:endParaRPr lang="vi-VN"/>
          </a:p>
        </p:txBody>
      </p:sp>
    </p:spTree>
    <p:extLst>
      <p:ext uri="{BB962C8B-B14F-4D97-AF65-F5344CB8AC3E}">
        <p14:creationId xmlns:p14="http://schemas.microsoft.com/office/powerpoint/2010/main" val="49778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F27-C75F-48E7-ED88-4A6FD5E2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6EDFB-B09A-5640-6E57-8E858163B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1359-DEB1-F6FE-3F50-1C76FF9FC1A3}"/>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8491831-82E0-1DDB-AD4C-1D160EF2EFEF}"/>
              </a:ext>
            </a:extLst>
          </p:cNvPr>
          <p:cNvSpPr>
            <a:spLocks noGrp="1"/>
          </p:cNvSpPr>
          <p:nvPr>
            <p:ph type="sldNum" sz="quarter" idx="5"/>
          </p:nvPr>
        </p:nvSpPr>
        <p:spPr/>
        <p:txBody>
          <a:bodyPr/>
          <a:lstStyle/>
          <a:p>
            <a:fld id="{C4B5CE82-88A9-4DD6-AEB2-28E8062CB778}" type="slidenum">
              <a:rPr lang="vi-VN" smtClean="0"/>
              <a:t>33</a:t>
            </a:fld>
            <a:endParaRPr lang="vi-VN"/>
          </a:p>
        </p:txBody>
      </p:sp>
    </p:spTree>
    <p:extLst>
      <p:ext uri="{BB962C8B-B14F-4D97-AF65-F5344CB8AC3E}">
        <p14:creationId xmlns:p14="http://schemas.microsoft.com/office/powerpoint/2010/main" val="351003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1E5B-9BAE-BBC5-8E64-E9B871B3F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3D4660E-D11A-CB46-4052-D9323D685E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FC269CD-E940-BACF-DE85-08239A9C6391}"/>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11096845-8B66-04AA-F925-90D2092401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3D00D2-C6AA-8018-D458-16E8A30CE819}"/>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268392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E561-1E4E-4470-4A83-AC7D9DB4952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2A075A-7D87-2F98-4017-F83B1B00D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6514D-F42C-0D34-30FE-0BF27E74E44C}"/>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C2BBE839-A523-F0F7-44F6-3A9401FC54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4BF714-C9A2-4C63-79FE-4AD87B6B4D66}"/>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423090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8E418-30EB-9339-209D-752C5B3583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896AF5D-53B2-89FE-4675-C77CE75F7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D8DAB6-035D-F0B2-47E4-8FFDF55A2297}"/>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AAC7DE17-4E5A-7B53-BC6F-018C9055199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07BAC4-D95F-DB7A-59F7-3A6F5F6CEEE8}"/>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73892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500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3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81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36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7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8" name="Google Shape;18;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0285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437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30" name="Google Shape;30;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967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93FF-46F7-23C4-2463-BAD4D172B52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7065333-E0EC-0594-0A39-D1C1947AB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AE3DAD6-FA92-7AA3-1B1B-36477A66001B}"/>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19D2E429-18B3-E694-E71B-7C89043027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E80F97B-57EB-39F2-6F2B-4A6599603356}"/>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1906860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6" name="Google Shape;36;p35"/>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7" name="Google Shape;37;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2835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3" name="Google Shape;43;p3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4" name="Google Shape;44;p3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5" name="Google Shape;45;p3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6" name="Google Shape;46;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4631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6425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278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61" name="Google Shape;61;p3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2" name="Google Shape;62;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654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0"/>
          <p:cNvSpPr>
            <a:spLocks noGrp="1"/>
          </p:cNvSpPr>
          <p:nvPr>
            <p:ph type="pic" idx="2"/>
          </p:nvPr>
        </p:nvSpPr>
        <p:spPr>
          <a:xfrm>
            <a:off x="2389717" y="612775"/>
            <a:ext cx="7315200" cy="4114800"/>
          </a:xfrm>
          <a:prstGeom prst="rect">
            <a:avLst/>
          </a:prstGeom>
          <a:noFill/>
          <a:ln>
            <a:noFill/>
          </a:ln>
        </p:spPr>
      </p:sp>
      <p:sp>
        <p:nvSpPr>
          <p:cNvPr id="68" name="Google Shape;68;p4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9" name="Google Shape;69;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0989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6742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81" name="Google Shape;81;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53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9C3F-0FFA-3F38-B749-18E5ED74D5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9D5BE7D-64F8-E3D0-B7A2-8A56C9BBAE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11C05-1151-95D1-8B66-9DB8BF48C786}"/>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0F06D381-B7B5-CD9E-3179-F38C0583C27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0AA770-D698-F89A-18A1-8355ECBA5DFE}"/>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260193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A8A9-DCDA-E73F-0B37-F95DAE5A493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D2B02B4-7FCF-6DE0-9B93-0C496A8DFB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B788E6-0B9F-68F7-49D6-ED94D9183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BF73316-88C9-59E2-EB36-71372046D717}"/>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6" name="Footer Placeholder 5">
            <a:extLst>
              <a:ext uri="{FF2B5EF4-FFF2-40B4-BE49-F238E27FC236}">
                <a16:creationId xmlns:a16="http://schemas.microsoft.com/office/drawing/2014/main" id="{A4B9BA79-E193-8395-85FD-6E04B9A654D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D277767-8EC2-01CE-059A-815ADEED6F25}"/>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383090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A74C-D91C-A0D8-A947-7075DC6D091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850AAE6-F8C7-4C32-29C2-770F3AAB99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7CBFD3-3A1F-7382-72B7-63BA23B79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34EE81C-4ACA-D49F-BB03-72FC5871B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7CCC3-2403-9992-F29D-BBE96C01E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791FAAD-F6E5-7F33-D724-D0AD6DFE7F94}"/>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8" name="Footer Placeholder 7">
            <a:extLst>
              <a:ext uri="{FF2B5EF4-FFF2-40B4-BE49-F238E27FC236}">
                <a16:creationId xmlns:a16="http://schemas.microsoft.com/office/drawing/2014/main" id="{C492DBBC-5E51-4B30-C13F-731FE0F858F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D98E6E7-8817-7475-F285-B46D6AC4C772}"/>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242293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F72B-A4B7-50BD-7E53-57CE07AAE94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B7F84C3-D274-CE60-17C5-E98B764DE19B}"/>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4" name="Footer Placeholder 3">
            <a:extLst>
              <a:ext uri="{FF2B5EF4-FFF2-40B4-BE49-F238E27FC236}">
                <a16:creationId xmlns:a16="http://schemas.microsoft.com/office/drawing/2014/main" id="{F2A7E033-A4B8-AAE7-C649-7F999F2BC8C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225F374-6FCB-9DA1-766E-75B0E12ED8AE}"/>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399392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0E258-A535-C329-3A62-3ADD06D474BC}"/>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3" name="Footer Placeholder 2">
            <a:extLst>
              <a:ext uri="{FF2B5EF4-FFF2-40B4-BE49-F238E27FC236}">
                <a16:creationId xmlns:a16="http://schemas.microsoft.com/office/drawing/2014/main" id="{455AC976-F0F5-83C8-65BE-92F5AA7D0F9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3251D1B-2C70-919B-4DDB-EEC174FBFDA9}"/>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231181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DCEA-1819-8BE4-E08F-E7F07A101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F69360B-329B-346D-AEBF-2792EC47A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11A9DB0-191F-E9D8-C9D0-3129D0A13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F59CB-DE44-D40D-7CB6-D1F3EFC0E4AC}"/>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6" name="Footer Placeholder 5">
            <a:extLst>
              <a:ext uri="{FF2B5EF4-FFF2-40B4-BE49-F238E27FC236}">
                <a16:creationId xmlns:a16="http://schemas.microsoft.com/office/drawing/2014/main" id="{41886651-B2E9-4E0F-9686-9C24963A2E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AEC8FF-E714-C832-A7D1-9D0307FD29C3}"/>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1482510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29AF-D45F-2F6D-15B5-DBB41D8B9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740A47-FAD2-09C9-BDDB-1422BB456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6719EA9-FB3D-D6CF-E8B9-C5A62803E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01BDF4-31AA-3521-3C8D-05AB2982607D}"/>
              </a:ext>
            </a:extLst>
          </p:cNvPr>
          <p:cNvSpPr>
            <a:spLocks noGrp="1"/>
          </p:cNvSpPr>
          <p:nvPr>
            <p:ph type="dt" sz="half" idx="10"/>
          </p:nvPr>
        </p:nvSpPr>
        <p:spPr/>
        <p:txBody>
          <a:bodyPr/>
          <a:lstStyle/>
          <a:p>
            <a:fld id="{FBAB06E5-2393-47A8-BDC6-F01307E2FC5E}" type="datetimeFigureOut">
              <a:rPr lang="vi-VN" smtClean="0"/>
              <a:t>28/02/2026</a:t>
            </a:fld>
            <a:endParaRPr lang="vi-VN"/>
          </a:p>
        </p:txBody>
      </p:sp>
      <p:sp>
        <p:nvSpPr>
          <p:cNvPr id="6" name="Footer Placeholder 5">
            <a:extLst>
              <a:ext uri="{FF2B5EF4-FFF2-40B4-BE49-F238E27FC236}">
                <a16:creationId xmlns:a16="http://schemas.microsoft.com/office/drawing/2014/main" id="{99B44093-DA3C-D987-8B83-BD2C477E429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5B230F-173E-D6C7-833F-00E9A3D93695}"/>
              </a:ext>
            </a:extLst>
          </p:cNvPr>
          <p:cNvSpPr>
            <a:spLocks noGrp="1"/>
          </p:cNvSpPr>
          <p:nvPr>
            <p:ph type="sldNum" sz="quarter" idx="12"/>
          </p:nvPr>
        </p:nvSpPr>
        <p:spPr/>
        <p:txBody>
          <a:bodyPr/>
          <a:lstStyle/>
          <a:p>
            <a:fld id="{4BAF94D9-5084-42D4-8BBC-F1CABD82F982}" type="slidenum">
              <a:rPr lang="vi-VN" smtClean="0"/>
              <a:t>‹#›</a:t>
            </a:fld>
            <a:endParaRPr lang="vi-VN"/>
          </a:p>
        </p:txBody>
      </p:sp>
    </p:spTree>
    <p:extLst>
      <p:ext uri="{BB962C8B-B14F-4D97-AF65-F5344CB8AC3E}">
        <p14:creationId xmlns:p14="http://schemas.microsoft.com/office/powerpoint/2010/main" val="70989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D9AB3C-CDF4-FFE3-3817-01DD6AA13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B0F205-04EB-9476-57E6-6578D8F5D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5187102-6804-C0A4-59DD-4D0FAE9925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B06E5-2393-47A8-BDC6-F01307E2FC5E}" type="datetimeFigureOut">
              <a:rPr lang="vi-VN" smtClean="0"/>
              <a:t>28/02/2026</a:t>
            </a:fld>
            <a:endParaRPr lang="vi-VN"/>
          </a:p>
        </p:txBody>
      </p:sp>
      <p:sp>
        <p:nvSpPr>
          <p:cNvPr id="5" name="Footer Placeholder 4">
            <a:extLst>
              <a:ext uri="{FF2B5EF4-FFF2-40B4-BE49-F238E27FC236}">
                <a16:creationId xmlns:a16="http://schemas.microsoft.com/office/drawing/2014/main" id="{1E1037BC-3E9F-955C-C9DC-EF10CCAC4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AF13813-C03E-D9FC-3445-EB810D0834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F94D9-5084-42D4-8BBC-F1CABD82F982}" type="slidenum">
              <a:rPr lang="vi-VN" smtClean="0"/>
              <a:t>‹#›</a:t>
            </a:fld>
            <a:endParaRPr lang="vi-VN"/>
          </a:p>
        </p:txBody>
      </p:sp>
    </p:spTree>
    <p:extLst>
      <p:ext uri="{BB962C8B-B14F-4D97-AF65-F5344CB8AC3E}">
        <p14:creationId xmlns:p14="http://schemas.microsoft.com/office/powerpoint/2010/main" val="21565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34612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14.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ebp"/><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sv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269257" cy="6583680"/>
          </a:xfrm>
          <a:prstGeom prst="rect">
            <a:avLst/>
          </a:prstGeom>
          <a:blipFill dpi="0" rotWithShape="1">
            <a:blip r:embed="rId2">
              <a:alphaModFix amt="61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538AAA-9DA2-DFA1-A00F-1379A53A1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257" y="0"/>
            <a:ext cx="4922743" cy="7380511"/>
          </a:xfrm>
          <a:prstGeom prst="rect">
            <a:avLst/>
          </a:prstGeom>
        </p:spPr>
      </p:pic>
      <p:grpSp>
        <p:nvGrpSpPr>
          <p:cNvPr id="5" name="Group 4"/>
          <p:cNvGrpSpPr/>
          <p:nvPr/>
        </p:nvGrpSpPr>
        <p:grpSpPr>
          <a:xfrm>
            <a:off x="-1732302" y="5607678"/>
            <a:ext cx="15656603" cy="2979622"/>
            <a:chOff x="-2444145" y="5665610"/>
            <a:chExt cx="13193423" cy="2510852"/>
          </a:xfrm>
        </p:grpSpPr>
        <p:sp>
          <p:nvSpPr>
            <p:cNvPr id="6" name="Oval 10"/>
            <p:cNvSpPr/>
            <p:nvPr/>
          </p:nvSpPr>
          <p:spPr>
            <a:xfrm>
              <a:off x="-2444145" y="5665610"/>
              <a:ext cx="13051183" cy="2208398"/>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1183" h="2208398">
                  <a:moveTo>
                    <a:pt x="36223" y="438211"/>
                  </a:moveTo>
                  <a:cubicBezTo>
                    <a:pt x="-291437" y="80494"/>
                    <a:pt x="1679604" y="-102811"/>
                    <a:pt x="2891184" y="59749"/>
                  </a:cubicBezTo>
                  <a:cubicBezTo>
                    <a:pt x="4184044" y="191829"/>
                    <a:pt x="5551410" y="502134"/>
                    <a:pt x="7244743" y="621091"/>
                  </a:cubicBezTo>
                  <a:cubicBezTo>
                    <a:pt x="8938076" y="740048"/>
                    <a:pt x="13051183" y="240426"/>
                    <a:pt x="13051183" y="773491"/>
                  </a:cubicBezTo>
                  <a:cubicBezTo>
                    <a:pt x="13051183" y="1306556"/>
                    <a:pt x="7026303" y="2261931"/>
                    <a:pt x="4857143" y="2206051"/>
                  </a:cubicBezTo>
                  <a:cubicBezTo>
                    <a:pt x="2687983" y="2150171"/>
                    <a:pt x="363883" y="795928"/>
                    <a:pt x="36223" y="43821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10"/>
            <p:cNvSpPr/>
            <p:nvPr/>
          </p:nvSpPr>
          <p:spPr>
            <a:xfrm>
              <a:off x="-2291745" y="5846002"/>
              <a:ext cx="13041023" cy="2206095"/>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3041023"/>
                <a:gd name="connsiteY0" fmla="*/ 438211 h 2206095"/>
                <a:gd name="connsiteX1" fmla="*/ 2891184 w 13041023"/>
                <a:gd name="connsiteY1" fmla="*/ 59749 h 2206095"/>
                <a:gd name="connsiteX2" fmla="*/ 7244743 w 13041023"/>
                <a:gd name="connsiteY2" fmla="*/ 621091 h 2206095"/>
                <a:gd name="connsiteX3" fmla="*/ 13041023 w 13041023"/>
                <a:gd name="connsiteY3" fmla="*/ 489011 h 2206095"/>
                <a:gd name="connsiteX4" fmla="*/ 4857143 w 13041023"/>
                <a:gd name="connsiteY4" fmla="*/ 2206051 h 2206095"/>
                <a:gd name="connsiteX5" fmla="*/ 36223 w 13041023"/>
                <a:gd name="connsiteY5" fmla="*/ 438211 h 220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1023" h="2206095">
                  <a:moveTo>
                    <a:pt x="36223" y="438211"/>
                  </a:moveTo>
                  <a:cubicBezTo>
                    <a:pt x="-291437" y="80494"/>
                    <a:pt x="1679604" y="-102811"/>
                    <a:pt x="2891184" y="59749"/>
                  </a:cubicBezTo>
                  <a:cubicBezTo>
                    <a:pt x="4184044" y="191829"/>
                    <a:pt x="5553103" y="549547"/>
                    <a:pt x="7244743" y="621091"/>
                  </a:cubicBezTo>
                  <a:cubicBezTo>
                    <a:pt x="8936383" y="692635"/>
                    <a:pt x="13041023" y="-44054"/>
                    <a:pt x="13041023" y="489011"/>
                  </a:cubicBezTo>
                  <a:cubicBezTo>
                    <a:pt x="13041023" y="1022076"/>
                    <a:pt x="7024610" y="2214518"/>
                    <a:pt x="4857143" y="2206051"/>
                  </a:cubicBezTo>
                  <a:cubicBezTo>
                    <a:pt x="2689676" y="2197584"/>
                    <a:pt x="363883" y="795928"/>
                    <a:pt x="36223" y="4382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10"/>
            <p:cNvSpPr/>
            <p:nvPr/>
          </p:nvSpPr>
          <p:spPr>
            <a:xfrm>
              <a:off x="-2139345" y="5970410"/>
              <a:ext cx="12787023" cy="2206052"/>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2787023"/>
                <a:gd name="connsiteY0" fmla="*/ 438211 h 2206052"/>
                <a:gd name="connsiteX1" fmla="*/ 2891184 w 12787023"/>
                <a:gd name="connsiteY1" fmla="*/ 59749 h 2206052"/>
                <a:gd name="connsiteX2" fmla="*/ 7244743 w 12787023"/>
                <a:gd name="connsiteY2" fmla="*/ 621091 h 2206052"/>
                <a:gd name="connsiteX3" fmla="*/ 12787023 w 12787023"/>
                <a:gd name="connsiteY3" fmla="*/ 448371 h 2206052"/>
                <a:gd name="connsiteX4" fmla="*/ 4857143 w 12787023"/>
                <a:gd name="connsiteY4" fmla="*/ 2206051 h 2206052"/>
                <a:gd name="connsiteX5" fmla="*/ 36223 w 12787023"/>
                <a:gd name="connsiteY5" fmla="*/ 438211 h 22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7023" h="2206052">
                  <a:moveTo>
                    <a:pt x="36223" y="438211"/>
                  </a:moveTo>
                  <a:cubicBezTo>
                    <a:pt x="-291437" y="80494"/>
                    <a:pt x="1679604" y="-102811"/>
                    <a:pt x="2891184" y="59749"/>
                  </a:cubicBezTo>
                  <a:cubicBezTo>
                    <a:pt x="4184044" y="191829"/>
                    <a:pt x="5595437" y="556321"/>
                    <a:pt x="7244743" y="621091"/>
                  </a:cubicBezTo>
                  <a:cubicBezTo>
                    <a:pt x="8894049" y="685861"/>
                    <a:pt x="12787023" y="-84694"/>
                    <a:pt x="12787023" y="448371"/>
                  </a:cubicBezTo>
                  <a:cubicBezTo>
                    <a:pt x="12787023" y="981436"/>
                    <a:pt x="6982276" y="2207744"/>
                    <a:pt x="4857143" y="2206051"/>
                  </a:cubicBezTo>
                  <a:cubicBezTo>
                    <a:pt x="2732010" y="2204358"/>
                    <a:pt x="363883" y="795928"/>
                    <a:pt x="36223" y="438211"/>
                  </a:cubicBezTo>
                  <a:close/>
                </a:path>
              </a:pathLst>
            </a:custGeom>
            <a:gradFill flip="none" rotWithShape="1">
              <a:gsLst>
                <a:gs pos="38000">
                  <a:srgbClr val="C00000"/>
                </a:gs>
                <a:gs pos="64000">
                  <a:srgbClr val="FF0000"/>
                </a:gs>
                <a:gs pos="91000">
                  <a:srgbClr val="FF505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p:cNvSpPr/>
          <p:nvPr/>
        </p:nvSpPr>
        <p:spPr>
          <a:xfrm>
            <a:off x="-56829" y="1602811"/>
            <a:ext cx="7326086" cy="26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dirty="0">
                <a:solidFill>
                  <a:srgbClr val="FF0000"/>
                </a:solidFill>
                <a:effectLst>
                  <a:outerShdw blurRad="50800" dist="38100" dir="5400000" algn="t" rotWithShape="0">
                    <a:prstClr val="black">
                      <a:alpha val="40000"/>
                    </a:prstClr>
                  </a:outerShdw>
                </a:effectLst>
                <a:latin typeface="UTM Bienvenue" panose="02040603050506020204" pitchFamily="18" charset="0"/>
              </a:rPr>
              <a:t>TẬP HUẤN</a:t>
            </a:r>
          </a:p>
          <a:p>
            <a:pPr algn="ctr"/>
            <a:r>
              <a:rPr lang="vi-VN" sz="3000" b="1" dirty="0">
                <a:solidFill>
                  <a:srgbClr val="FF0000"/>
                </a:solidFill>
                <a:effectLst>
                  <a:outerShdw blurRad="50800" dist="38100" dir="5400000" algn="t" rotWithShape="0">
                    <a:prstClr val="black">
                      <a:alpha val="40000"/>
                    </a:prstClr>
                  </a:outerShdw>
                </a:effectLst>
                <a:latin typeface="UTM Bienvenue" panose="02040603050506020204" pitchFamily="18" charset="0"/>
              </a:rPr>
              <a:t>Nghiệp vụ công tác bầu cử đại biểu </a:t>
            </a:r>
            <a:br>
              <a:rPr lang="vi-VN" sz="3000" b="1" dirty="0">
                <a:solidFill>
                  <a:srgbClr val="FF0000"/>
                </a:solidFill>
                <a:effectLst>
                  <a:outerShdw blurRad="50800" dist="38100" dir="5400000" algn="t" rotWithShape="0">
                    <a:prstClr val="black">
                      <a:alpha val="40000"/>
                    </a:prstClr>
                  </a:outerShdw>
                </a:effectLst>
                <a:latin typeface="UTM Bienvenue" panose="02040603050506020204" pitchFamily="18" charset="0"/>
              </a:rPr>
            </a:br>
            <a:r>
              <a:rPr lang="vi-VN" sz="3000" b="1" dirty="0">
                <a:solidFill>
                  <a:srgbClr val="FF0000"/>
                </a:solidFill>
                <a:effectLst>
                  <a:outerShdw blurRad="50800" dist="38100" dir="5400000" algn="t" rotWithShape="0">
                    <a:prstClr val="black">
                      <a:alpha val="40000"/>
                    </a:prstClr>
                  </a:outerShdw>
                </a:effectLst>
                <a:latin typeface="UTM Bienvenue" panose="02040603050506020204" pitchFamily="18" charset="0"/>
              </a:rPr>
              <a:t>Quốc hội khóa XVI  và đại biểu Hội đồng nhân dân các cấp, nhiệm kỳ 2026-2031 trên địa bàn tỉnh Vĩnh Long</a:t>
            </a:r>
          </a:p>
        </p:txBody>
      </p:sp>
      <p:cxnSp>
        <p:nvCxnSpPr>
          <p:cNvPr id="11" name="Straight Connector 10">
            <a:extLst>
              <a:ext uri="{FF2B5EF4-FFF2-40B4-BE49-F238E27FC236}">
                <a16:creationId xmlns:a16="http://schemas.microsoft.com/office/drawing/2014/main" id="{1722116A-BEAE-D65E-C88D-5D6A7805935B}"/>
              </a:ext>
            </a:extLst>
          </p:cNvPr>
          <p:cNvCxnSpPr/>
          <p:nvPr/>
        </p:nvCxnSpPr>
        <p:spPr>
          <a:xfrm>
            <a:off x="3194049" y="1133926"/>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E704FB-7C52-12A0-B60D-6BB2FDC7BC23}"/>
              </a:ext>
            </a:extLst>
          </p:cNvPr>
          <p:cNvSpPr/>
          <p:nvPr/>
        </p:nvSpPr>
        <p:spPr>
          <a:xfrm>
            <a:off x="594178" y="311256"/>
            <a:ext cx="5987142" cy="707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dirty="0">
                <a:solidFill>
                  <a:srgbClr val="FF0000"/>
                </a:solidFill>
              </a:rPr>
              <a:t>UBND TỈNH VĨNH LONG</a:t>
            </a:r>
          </a:p>
          <a:p>
            <a:pPr algn="ctr"/>
            <a:r>
              <a:rPr lang="vi-VN" sz="2500" b="1" dirty="0">
                <a:solidFill>
                  <a:srgbClr val="FF0000"/>
                </a:solidFill>
              </a:rPr>
              <a:t>SỞ NỘI VỤ</a:t>
            </a:r>
          </a:p>
        </p:txBody>
      </p:sp>
      <p:sp>
        <p:nvSpPr>
          <p:cNvPr id="13" name="Rectangle 12">
            <a:extLst>
              <a:ext uri="{FF2B5EF4-FFF2-40B4-BE49-F238E27FC236}">
                <a16:creationId xmlns:a16="http://schemas.microsoft.com/office/drawing/2014/main" id="{31DBD460-29ED-14FC-52FE-A37B1B316543}"/>
              </a:ext>
            </a:extLst>
          </p:cNvPr>
          <p:cNvSpPr/>
          <p:nvPr/>
        </p:nvSpPr>
        <p:spPr>
          <a:xfrm>
            <a:off x="114300" y="4875909"/>
            <a:ext cx="7326086" cy="416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rgbClr val="0070C0"/>
                </a:solidFill>
                <a:latin typeface="UTM Bienvenue" panose="02040603050506020204" pitchFamily="18" charset="0"/>
              </a:rPr>
              <a:t>Vĩnh Long, ngày   </a:t>
            </a:r>
            <a:r>
              <a:rPr lang="en-US" sz="2800" b="1" i="1" dirty="0">
                <a:solidFill>
                  <a:srgbClr val="0070C0"/>
                </a:solidFill>
                <a:latin typeface="UTM Bienvenue" panose="02040603050506020204" pitchFamily="18" charset="0"/>
              </a:rPr>
              <a:t>28</a:t>
            </a:r>
            <a:r>
              <a:rPr lang="vi-VN" sz="2800" b="1" i="1" dirty="0">
                <a:solidFill>
                  <a:srgbClr val="0070C0"/>
                </a:solidFill>
                <a:latin typeface="UTM Bienvenue" panose="02040603050506020204" pitchFamily="18" charset="0"/>
              </a:rPr>
              <a:t>   tháng 02 năm 2026</a:t>
            </a:r>
          </a:p>
        </p:txBody>
      </p:sp>
    </p:spTree>
    <p:extLst>
      <p:ext uri="{BB962C8B-B14F-4D97-AF65-F5344CB8AC3E}">
        <p14:creationId xmlns:p14="http://schemas.microsoft.com/office/powerpoint/2010/main" val="61613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32193-5E69-D0DA-8232-6E0D3AE4B95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0CA84D9-F4F4-2170-6A42-F37817CC4C1C}"/>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90D80C0-6E5A-FFA2-6B00-4A00CEBD3A13}"/>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C5C53135-1CDA-4FEA-C7CE-2DBB9E6D18AB}"/>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6795DEE5-9BD4-9896-2AC8-C39D6AAE9D43}"/>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738C82D-C9E8-EC05-BE1A-966E032B54AA}"/>
              </a:ext>
            </a:extLst>
          </p:cNvPr>
          <p:cNvSpPr/>
          <p:nvPr/>
        </p:nvSpPr>
        <p:spPr>
          <a:xfrm>
            <a:off x="486875"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2. </a:t>
            </a:r>
            <a:r>
              <a:rPr lang="vi-VN"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Nhận tài liệu liên quan đến công tác bầu cử của Tổ bầu cử</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6BD3CCE-F5C6-78E4-EFA7-5F089EB9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724047"/>
            <a:ext cx="3505200" cy="4965700"/>
          </a:xfrm>
          <a:prstGeom prst="rect">
            <a:avLst/>
          </a:prstGeom>
        </p:spPr>
      </p:pic>
      <p:sp>
        <p:nvSpPr>
          <p:cNvPr id="9" name="Oval 8">
            <a:extLst>
              <a:ext uri="{FF2B5EF4-FFF2-40B4-BE49-F238E27FC236}">
                <a16:creationId xmlns:a16="http://schemas.microsoft.com/office/drawing/2014/main" id="{181D5C8C-5C6D-38CC-E8E1-F8BAF208192E}"/>
              </a:ext>
            </a:extLst>
          </p:cNvPr>
          <p:cNvSpPr/>
          <p:nvPr/>
        </p:nvSpPr>
        <p:spPr>
          <a:xfrm>
            <a:off x="4478866" y="2165003"/>
            <a:ext cx="901701" cy="8787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BC004F5B-C8B4-CBF4-F238-DDBFD13018A8}"/>
              </a:ext>
            </a:extLst>
          </p:cNvPr>
          <p:cNvSpPr/>
          <p:nvPr/>
        </p:nvSpPr>
        <p:spPr>
          <a:xfrm>
            <a:off x="948888" y="1914785"/>
            <a:ext cx="2468081" cy="17049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Vị trí đóng dấu của Tổ Bầu cử</a:t>
            </a:r>
          </a:p>
        </p:txBody>
      </p:sp>
      <p:cxnSp>
        <p:nvCxnSpPr>
          <p:cNvPr id="16" name="Straight Arrow Connector 15">
            <a:extLst>
              <a:ext uri="{FF2B5EF4-FFF2-40B4-BE49-F238E27FC236}">
                <a16:creationId xmlns:a16="http://schemas.microsoft.com/office/drawing/2014/main" id="{B792EF3C-E0B7-1AE5-CF59-EA842F8692E6}"/>
              </a:ext>
            </a:extLst>
          </p:cNvPr>
          <p:cNvCxnSpPr/>
          <p:nvPr/>
        </p:nvCxnSpPr>
        <p:spPr>
          <a:xfrm flipV="1">
            <a:off x="3166712" y="2603633"/>
            <a:ext cx="1078029" cy="1636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55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638B-A4C3-97A6-DCCC-5B33619C5CA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AAD54DA-9B90-1590-F210-140673CF2BC4}"/>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B17BAE5-18EF-FB09-1635-439C251F3487}"/>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BE5A0F0E-C950-7D47-FAFB-68A03232D1F9}"/>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A0FC5E51-1763-166E-0F4D-DD1E9CB761FD}"/>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01350C4-0731-C9EB-332B-882B72C59B59}"/>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3. </a:t>
            </a:r>
            <a:r>
              <a:rPr lang="vi-VN"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Niêm yết danh sách chính thức </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id="{7E20D71D-2BBC-0C7C-AD70-E8C33C19B170}"/>
              </a:ext>
            </a:extLst>
          </p:cNvPr>
          <p:cNvPicPr>
            <a:picLocks noChangeAspect="1"/>
          </p:cNvPicPr>
          <p:nvPr/>
        </p:nvPicPr>
        <p:blipFill>
          <a:blip r:embed="rId2"/>
          <a:stretch>
            <a:fillRect/>
          </a:stretch>
        </p:blipFill>
        <p:spPr>
          <a:xfrm>
            <a:off x="5054828" y="1825511"/>
            <a:ext cx="7048862" cy="4426177"/>
          </a:xfrm>
          <a:prstGeom prst="rect">
            <a:avLst/>
          </a:prstGeom>
        </p:spPr>
      </p:pic>
      <p:sp>
        <p:nvSpPr>
          <p:cNvPr id="8" name="TextBox 7">
            <a:extLst>
              <a:ext uri="{FF2B5EF4-FFF2-40B4-BE49-F238E27FC236}">
                <a16:creationId xmlns:a16="http://schemas.microsoft.com/office/drawing/2014/main" id="{E2111210-99F5-4E05-2693-490077C17E04}"/>
              </a:ext>
            </a:extLst>
          </p:cNvPr>
          <p:cNvSpPr txBox="1"/>
          <p:nvPr/>
        </p:nvSpPr>
        <p:spPr>
          <a:xfrm>
            <a:off x="522515" y="1659285"/>
            <a:ext cx="4049485" cy="3539430"/>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 Quốc </a:t>
            </a:r>
            <a:r>
              <a:rPr lang="en-US" sz="2800" dirty="0" err="1">
                <a:effectLst/>
                <a:latin typeface="Times New Roman" panose="02020603050405020304" pitchFamily="18" charset="0"/>
                <a:ea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phiếu</a:t>
            </a:r>
            <a:r>
              <a:rPr lang="en-US" sz="2800"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chậm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nhất</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ngày</a:t>
            </a:r>
            <a:r>
              <a:rPr lang="en-US" sz="2800" b="1" i="1" dirty="0">
                <a:effectLst/>
                <a:latin typeface="Times New Roman" panose="02020603050405020304" pitchFamily="18" charset="0"/>
                <a:ea typeface="Times New Roman" panose="02020603050405020304" pitchFamily="18" charset="0"/>
              </a:rPr>
              <a:t> 27/02/2026</a:t>
            </a:r>
            <a:endParaRPr lang="vi-VN" sz="2800" dirty="0"/>
          </a:p>
        </p:txBody>
      </p:sp>
      <p:sp>
        <p:nvSpPr>
          <p:cNvPr id="9" name="Oval 8">
            <a:extLst>
              <a:ext uri="{FF2B5EF4-FFF2-40B4-BE49-F238E27FC236}">
                <a16:creationId xmlns:a16="http://schemas.microsoft.com/office/drawing/2014/main" id="{7FC9CA4E-E63F-1E9C-C949-459F4053002B}"/>
              </a:ext>
            </a:extLst>
          </p:cNvPr>
          <p:cNvSpPr/>
          <p:nvPr/>
        </p:nvSpPr>
        <p:spPr>
          <a:xfrm>
            <a:off x="6324600" y="2215803"/>
            <a:ext cx="2296886" cy="42176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7917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19163-8AB0-ED1D-43F3-603FA27F124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90D4521-5587-51D9-979A-85D6D5F34684}"/>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FEE914C-F875-643A-E0E8-2A5F4177A537}"/>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82E82979-DF3A-3279-C770-99019E312FEF}"/>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118AEF8E-D8E6-8361-4346-8AC8A5F72387}"/>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D331F62-C38E-CBB9-577D-0F68E3F2270E}"/>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4.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Bố</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trí</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địa</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điểm</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8" name="Text 4">
            <a:extLst>
              <a:ext uri="{FF2B5EF4-FFF2-40B4-BE49-F238E27FC236}">
                <a16:creationId xmlns:a16="http://schemas.microsoft.com/office/drawing/2014/main" id="{8257C07F-265E-D0CA-7B50-307A12BF6B75}"/>
              </a:ext>
            </a:extLst>
          </p:cNvPr>
          <p:cNvSpPr/>
          <p:nvPr/>
        </p:nvSpPr>
        <p:spPr>
          <a:xfrm>
            <a:off x="6262390" y="1434902"/>
            <a:ext cx="5476776" cy="419894"/>
          </a:xfrm>
          <a:prstGeom prst="rect">
            <a:avLst/>
          </a:prstGeom>
          <a:noFill/>
          <a:ln/>
        </p:spPr>
        <p:txBody>
          <a:bodyPr wrap="square" lIns="0" tIns="0" rIns="0" bIns="0" rtlCol="0" anchor="t"/>
          <a:lstStyle/>
          <a:p>
            <a:pPr>
              <a:lnSpc>
                <a:spcPts val="1625"/>
              </a:lnSpc>
            </a:pPr>
            <a:endParaRPr lang="en-US" sz="1000" dirty="0"/>
          </a:p>
        </p:txBody>
      </p:sp>
      <p:sp>
        <p:nvSpPr>
          <p:cNvPr id="12" name="Rectangle: Rounded Corners 11">
            <a:extLst>
              <a:ext uri="{FF2B5EF4-FFF2-40B4-BE49-F238E27FC236}">
                <a16:creationId xmlns:a16="http://schemas.microsoft.com/office/drawing/2014/main" id="{E17E16F7-3091-DEA3-B0D2-A843BF22BCBA}"/>
              </a:ext>
            </a:extLst>
          </p:cNvPr>
          <p:cNvSpPr/>
          <p:nvPr/>
        </p:nvSpPr>
        <p:spPr>
          <a:xfrm>
            <a:off x="2090056" y="1854796"/>
            <a:ext cx="9752377" cy="137826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9BFFE9DC-956B-F61D-B290-33FD3384AB25}"/>
              </a:ext>
            </a:extLst>
          </p:cNvPr>
          <p:cNvSpPr/>
          <p:nvPr/>
        </p:nvSpPr>
        <p:spPr>
          <a:xfrm>
            <a:off x="2077358" y="4044837"/>
            <a:ext cx="9752377" cy="1378261"/>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Trang </a:t>
            </a:r>
            <a:r>
              <a:rPr lang="en-US" sz="2800" dirty="0" err="1">
                <a:solidFill>
                  <a:srgbClr val="002060"/>
                </a:solidFill>
                <a:latin typeface="Times New Roman" panose="02020603050405020304" pitchFamily="18" charset="0"/>
                <a:cs typeface="Times New Roman" panose="02020603050405020304" pitchFamily="18" charset="0"/>
              </a:rPr>
              <a:t>trí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9EEA1DFA-FAAF-91BE-67E6-CABBF47279E7}"/>
              </a:ext>
            </a:extLst>
          </p:cNvPr>
          <p:cNvSpPr/>
          <p:nvPr/>
        </p:nvSpPr>
        <p:spPr>
          <a:xfrm>
            <a:off x="609599" y="2151076"/>
            <a:ext cx="1328057" cy="785700"/>
          </a:xfrm>
          <a:prstGeom prst="rightArrow">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Arrow: Right 19">
            <a:extLst>
              <a:ext uri="{FF2B5EF4-FFF2-40B4-BE49-F238E27FC236}">
                <a16:creationId xmlns:a16="http://schemas.microsoft.com/office/drawing/2014/main" id="{C4A7335E-9B85-8C4F-66E0-FE8D52DC9CA8}"/>
              </a:ext>
            </a:extLst>
          </p:cNvPr>
          <p:cNvSpPr/>
          <p:nvPr/>
        </p:nvSpPr>
        <p:spPr>
          <a:xfrm>
            <a:off x="609598" y="4208476"/>
            <a:ext cx="1328057" cy="785700"/>
          </a:xfrm>
          <a:prstGeom prst="rightArrow">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E962E64B-9EE7-A6AE-B865-03E332F19369}"/>
              </a:ext>
            </a:extLst>
          </p:cNvPr>
          <p:cNvSpPr/>
          <p:nvPr/>
        </p:nvSpPr>
        <p:spPr>
          <a:xfrm>
            <a:off x="8011886" y="1854796"/>
            <a:ext cx="3982947" cy="138145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nhất</a:t>
            </a:r>
            <a:r>
              <a:rPr lang="en-US" sz="2800" b="1" dirty="0">
                <a:solidFill>
                  <a:schemeClr val="tx1"/>
                </a:solidFill>
                <a:latin typeface="Times New Roman" panose="02020603050405020304" pitchFamily="18" charset="0"/>
                <a:cs typeface="Times New Roman" panose="02020603050405020304" pitchFamily="18" charset="0"/>
              </a:rPr>
              <a:t> 10 </a:t>
            </a:r>
            <a:r>
              <a:rPr lang="en-US" sz="2800" b="1" dirty="0" err="1">
                <a:solidFill>
                  <a:schemeClr val="tx1"/>
                </a:solidFill>
                <a:latin typeface="Times New Roman" panose="02020603050405020304" pitchFamily="18" charset="0"/>
                <a:cs typeface="Times New Roman" panose="02020603050405020304" pitchFamily="18" charset="0"/>
              </a:rPr>
              <a:t>ngày</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F5765522-A639-F1AB-CA69-EBA3372A703C}"/>
              </a:ext>
            </a:extLst>
          </p:cNvPr>
          <p:cNvSpPr/>
          <p:nvPr/>
        </p:nvSpPr>
        <p:spPr>
          <a:xfrm>
            <a:off x="8011886" y="4048032"/>
            <a:ext cx="3957552" cy="13750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Hoàn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14/3/2026</a:t>
            </a:r>
            <a:endParaRPr lang="vi-VN"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1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C3B1-A191-B769-1A79-5EB4E5B4110B}"/>
            </a:ext>
          </a:extLst>
        </p:cNvPr>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3380ED70-8E62-5F83-7864-E2F8B140F434}"/>
              </a:ext>
            </a:extLst>
          </p:cNvPr>
          <p:cNvSpPr/>
          <p:nvPr/>
        </p:nvSpPr>
        <p:spPr>
          <a:xfrm>
            <a:off x="7044885" y="3741199"/>
            <a:ext cx="4619137" cy="1913987"/>
          </a:xfrm>
          <a:prstGeom prst="wedgeRoundRectCallou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A10CA046-50A1-5AE1-B2EC-0CA63B04F8DA}"/>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EDAF63C-0A66-30A2-8C35-99DD13AB9789}"/>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0A28368C-D3B2-024A-DFEB-BA1747C34795}"/>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C600960A-CC9D-3BF7-51C4-E62A9069E3E4}"/>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DF6A2E4-6AE0-CC29-957D-989C4197D864}"/>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4.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Bố</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trí</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địa</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điểm</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8" name="Text 4">
            <a:extLst>
              <a:ext uri="{FF2B5EF4-FFF2-40B4-BE49-F238E27FC236}">
                <a16:creationId xmlns:a16="http://schemas.microsoft.com/office/drawing/2014/main" id="{C41AE879-2B1E-0C2E-A445-7DF0223B5CC5}"/>
              </a:ext>
            </a:extLst>
          </p:cNvPr>
          <p:cNvSpPr/>
          <p:nvPr/>
        </p:nvSpPr>
        <p:spPr>
          <a:xfrm>
            <a:off x="6262390" y="1652616"/>
            <a:ext cx="5476776" cy="419894"/>
          </a:xfrm>
          <a:prstGeom prst="rect">
            <a:avLst/>
          </a:prstGeom>
          <a:noFill/>
          <a:ln/>
        </p:spPr>
        <p:txBody>
          <a:bodyPr wrap="square" lIns="0" tIns="0" rIns="0" bIns="0" rtlCol="0" anchor="t"/>
          <a:lstStyle/>
          <a:p>
            <a:pPr>
              <a:lnSpc>
                <a:spcPts val="1625"/>
              </a:lnSpc>
            </a:pPr>
            <a:endParaRPr lang="en-US" sz="1000" dirty="0"/>
          </a:p>
        </p:txBody>
      </p:sp>
      <p:sp>
        <p:nvSpPr>
          <p:cNvPr id="9" name="Rectangle 8">
            <a:extLst>
              <a:ext uri="{FF2B5EF4-FFF2-40B4-BE49-F238E27FC236}">
                <a16:creationId xmlns:a16="http://schemas.microsoft.com/office/drawing/2014/main" id="{D89EC0A4-20D9-B12C-394D-1649B9307A14}"/>
              </a:ext>
            </a:extLst>
          </p:cNvPr>
          <p:cNvSpPr/>
          <p:nvPr/>
        </p:nvSpPr>
        <p:spPr>
          <a:xfrm>
            <a:off x="476118" y="3556030"/>
            <a:ext cx="7905882" cy="2272673"/>
          </a:xfrm>
          <a:prstGeom prst="rect">
            <a:avLst/>
          </a:prstGeom>
        </p:spPr>
        <p:txBody>
          <a:bodyPr wrap="square">
            <a:spAutoFit/>
          </a:bodyPr>
          <a:lstStyle/>
          <a:p>
            <a:pPr>
              <a:spcBef>
                <a:spcPts val="500"/>
              </a:spcBef>
              <a:spcAft>
                <a:spcPts val="500"/>
              </a:spcAft>
            </a:pPr>
            <a:r>
              <a:rPr lang="en-US" sz="2917" b="1" dirty="0">
                <a:solidFill>
                  <a:srgbClr val="002060"/>
                </a:solidFill>
                <a:latin typeface="Times New Roman" panose="02020603050405020304" pitchFamily="18" charset="0"/>
                <a:cs typeface="Times New Roman" panose="02020603050405020304" pitchFamily="18" charset="0"/>
              </a:rPr>
              <a:t>NGUYÊN TẮC CHUNG</a:t>
            </a:r>
          </a:p>
          <a:p>
            <a:pPr marL="380985" indent="-380985">
              <a:spcBef>
                <a:spcPts val="500"/>
              </a:spcBef>
              <a:spcAft>
                <a:spcPts val="500"/>
              </a:spcAft>
              <a:buFont typeface="Wingdings" panose="05000000000000000000" pitchFamily="2" charset="2"/>
              <a:buChar char="Ø"/>
            </a:pP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Thuận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tiện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cho</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cử</a:t>
            </a:r>
            <a:r>
              <a:rPr lang="en-US" sz="2917" dirty="0">
                <a:solidFill>
                  <a:srgbClr val="002060"/>
                </a:solidFill>
                <a:latin typeface="Times New Roman" panose="02020603050405020304" pitchFamily="18" charset="0"/>
                <a:cs typeface="Times New Roman" panose="02020603050405020304" pitchFamily="18" charset="0"/>
              </a:rPr>
              <a:t> tri</a:t>
            </a:r>
          </a:p>
          <a:p>
            <a:pPr marL="380985" indent="-380985">
              <a:spcBef>
                <a:spcPts val="500"/>
              </a:spcBef>
              <a:spcAft>
                <a:spcPts val="500"/>
              </a:spcAft>
              <a:buFont typeface="Wingdings" panose="05000000000000000000" pitchFamily="2" charset="2"/>
              <a:buChar char="Ø"/>
            </a:pPr>
            <a:r>
              <a:rPr lang="en-US" sz="2917" dirty="0">
                <a:solidFill>
                  <a:srgbClr val="002060"/>
                </a:solidFill>
                <a:latin typeface="Times New Roman" panose="02020603050405020304" pitchFamily="18" charset="0"/>
                <a:cs typeface="Times New Roman" panose="02020603050405020304" pitchFamily="18" charset="0"/>
              </a:rPr>
              <a:t>Trang </a:t>
            </a:r>
            <a:r>
              <a:rPr lang="en-US" sz="2917" dirty="0" err="1">
                <a:solidFill>
                  <a:srgbClr val="002060"/>
                </a:solidFill>
                <a:latin typeface="Times New Roman" panose="02020603050405020304" pitchFamily="18" charset="0"/>
                <a:cs typeface="Times New Roman" panose="02020603050405020304" pitchFamily="18" charset="0"/>
              </a:rPr>
              <a:t>nghiêm</a:t>
            </a:r>
            <a:r>
              <a:rPr lang="en-US" sz="2917" dirty="0">
                <a:solidFill>
                  <a:srgbClr val="002060"/>
                </a:solidFill>
                <a:latin typeface="Times New Roman" panose="02020603050405020304" pitchFamily="18" charset="0"/>
                <a:cs typeface="Times New Roman" panose="02020603050405020304" pitchFamily="18" charset="0"/>
              </a:rPr>
              <a:t> – </a:t>
            </a:r>
            <a:r>
              <a:rPr lang="en-US" sz="2917" dirty="0" err="1">
                <a:solidFill>
                  <a:srgbClr val="002060"/>
                </a:solidFill>
                <a:latin typeface="Times New Roman" panose="02020603050405020304" pitchFamily="18" charset="0"/>
                <a:cs typeface="Times New Roman" panose="02020603050405020304" pitchFamily="18" charset="0"/>
              </a:rPr>
              <a:t>tiết</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kiệm</a:t>
            </a:r>
            <a:endParaRPr lang="en-US" sz="2917" dirty="0">
              <a:solidFill>
                <a:srgbClr val="002060"/>
              </a:solidFill>
              <a:latin typeface="Times New Roman" panose="02020603050405020304" pitchFamily="18" charset="0"/>
              <a:cs typeface="Times New Roman" panose="02020603050405020304" pitchFamily="18" charset="0"/>
            </a:endParaRPr>
          </a:p>
          <a:p>
            <a:pPr marL="380985" indent="-380985">
              <a:spcBef>
                <a:spcPts val="500"/>
              </a:spcBef>
              <a:spcAft>
                <a:spcPts val="500"/>
              </a:spcAft>
              <a:buFont typeface="Wingdings" panose="05000000000000000000" pitchFamily="2" charset="2"/>
              <a:buChar char="Ø"/>
            </a:pPr>
            <a:r>
              <a:rPr lang="en-US" sz="2917" dirty="0" err="1">
                <a:solidFill>
                  <a:srgbClr val="002060"/>
                </a:solidFill>
                <a:latin typeface="Times New Roman" panose="02020603050405020304" pitchFamily="18" charset="0"/>
                <a:cs typeface="Times New Roman" panose="02020603050405020304" pitchFamily="18" charset="0"/>
              </a:rPr>
              <a:t>Bảo</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đảm</a:t>
            </a:r>
            <a:r>
              <a:rPr lang="en-US" sz="2917" dirty="0">
                <a:solidFill>
                  <a:srgbClr val="002060"/>
                </a:solidFill>
                <a:latin typeface="Times New Roman" panose="02020603050405020304" pitchFamily="18" charset="0"/>
                <a:cs typeface="Times New Roman" panose="02020603050405020304" pitchFamily="18" charset="0"/>
              </a:rPr>
              <a:t> an </a:t>
            </a:r>
            <a:r>
              <a:rPr lang="en-US" sz="2917" dirty="0" err="1">
                <a:solidFill>
                  <a:srgbClr val="002060"/>
                </a:solidFill>
                <a:latin typeface="Times New Roman" panose="02020603050405020304" pitchFamily="18" charset="0"/>
                <a:cs typeface="Times New Roman" panose="02020603050405020304" pitchFamily="18" charset="0"/>
              </a:rPr>
              <a:t>ninh</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trật</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tự</a:t>
            </a:r>
            <a:endParaRPr lang="en-US" sz="2917"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348C9A3-7969-20CF-2F2E-C05D79145FC5}"/>
              </a:ext>
            </a:extLst>
          </p:cNvPr>
          <p:cNvSpPr/>
          <p:nvPr/>
        </p:nvSpPr>
        <p:spPr>
          <a:xfrm>
            <a:off x="459183" y="1679730"/>
            <a:ext cx="11279983" cy="1887953"/>
          </a:xfrm>
          <a:prstGeom prst="rect">
            <a:avLst/>
          </a:prstGeom>
        </p:spPr>
        <p:txBody>
          <a:bodyPr wrap="square">
            <a:spAutoFit/>
          </a:bodyPr>
          <a:lstStyle/>
          <a:p>
            <a:pPr algn="just"/>
            <a:r>
              <a:rPr lang="vi-VN" sz="2917" i="1" dirty="0">
                <a:solidFill>
                  <a:srgbClr val="002060"/>
                </a:solidFill>
                <a:latin typeface="Times New Roman" panose="02020603050405020304" pitchFamily="18" charset="0"/>
                <a:cs typeface="Times New Roman" panose="02020603050405020304" pitchFamily="18" charset="0"/>
              </a:rPr>
              <a:t>a) Chọn địa điểm bố trí địa điểm bỏ phiếu:</a:t>
            </a:r>
          </a:p>
          <a:p>
            <a:pPr algn="just"/>
            <a:r>
              <a:rPr lang="vi-VN" sz="2917" dirty="0">
                <a:solidFill>
                  <a:srgbClr val="002060"/>
                </a:solidFill>
                <a:latin typeface="Times New Roman" panose="02020603050405020304" pitchFamily="18" charset="0"/>
                <a:cs typeface="Times New Roman" panose="02020603050405020304" pitchFamily="18" charset="0"/>
              </a:rPr>
              <a:t>Nhà văn hóa, hội trường, trường học hoặc các địa điểm thuận lợi khác và căn cứ mật độ phân bố dân cư ở khu vực bỏ phiếu, </a:t>
            </a:r>
            <a:r>
              <a:rPr lang="vi-VN"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TBC lựa chọn địa điểm bỏ phiếu cho phù hợp.</a:t>
            </a:r>
            <a:endPar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endParaRPr>
          </a:p>
        </p:txBody>
      </p:sp>
      <p:sp>
        <p:nvSpPr>
          <p:cNvPr id="15" name="TextBox 14">
            <a:extLst>
              <a:ext uri="{FF2B5EF4-FFF2-40B4-BE49-F238E27FC236}">
                <a16:creationId xmlns:a16="http://schemas.microsoft.com/office/drawing/2014/main" id="{4971B64B-6B2E-FE8E-814A-1F3FA36BC86C}"/>
              </a:ext>
            </a:extLst>
          </p:cNvPr>
          <p:cNvSpPr txBox="1"/>
          <p:nvPr/>
        </p:nvSpPr>
        <p:spPr>
          <a:xfrm>
            <a:off x="7203860" y="3823092"/>
            <a:ext cx="4088689" cy="1384995"/>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phiếu</a:t>
            </a:r>
            <a:r>
              <a:rPr lang="en-US" sz="2800" dirty="0">
                <a:effectLst/>
                <a:latin typeface="Times New Roman" panose="02020603050405020304" pitchFamily="18" charset="0"/>
                <a:ea typeface="Times New Roman" panose="02020603050405020304" pitchFamily="18" charset="0"/>
              </a:rPr>
              <a:t>. </a:t>
            </a:r>
            <a:endParaRPr lang="vi-VN" sz="2800" dirty="0"/>
          </a:p>
        </p:txBody>
      </p:sp>
    </p:spTree>
    <p:extLst>
      <p:ext uri="{BB962C8B-B14F-4D97-AF65-F5344CB8AC3E}">
        <p14:creationId xmlns:p14="http://schemas.microsoft.com/office/powerpoint/2010/main" val="2840487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7127-D59B-7649-E1D4-48B9AA0C45A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0C55C87-CDA3-EB7F-53A9-4B8C2CB846B2}"/>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F492EF4-0D71-8B24-F6A0-C1B1F7974BAB}"/>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EC9F1F70-F42A-9236-CCDC-9EF24DF617CD}"/>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EA27413A-8A0D-F20D-28F6-E8960909A877}"/>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AECAF76-98F0-B5E1-7F78-064CFE51914A}"/>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4.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Bố</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trí</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địa</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điểm</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8" name="Text 4">
            <a:extLst>
              <a:ext uri="{FF2B5EF4-FFF2-40B4-BE49-F238E27FC236}">
                <a16:creationId xmlns:a16="http://schemas.microsoft.com/office/drawing/2014/main" id="{57AD7BD2-CA63-998C-DE26-6E905CB713C1}"/>
              </a:ext>
            </a:extLst>
          </p:cNvPr>
          <p:cNvSpPr/>
          <p:nvPr/>
        </p:nvSpPr>
        <p:spPr>
          <a:xfrm>
            <a:off x="6262390" y="1434902"/>
            <a:ext cx="5476776" cy="419894"/>
          </a:xfrm>
          <a:prstGeom prst="rect">
            <a:avLst/>
          </a:prstGeom>
          <a:noFill/>
          <a:ln/>
        </p:spPr>
        <p:txBody>
          <a:bodyPr wrap="square" lIns="0" tIns="0" rIns="0" bIns="0" rtlCol="0" anchor="t"/>
          <a:lstStyle/>
          <a:p>
            <a:pPr>
              <a:lnSpc>
                <a:spcPts val="1625"/>
              </a:lnSpc>
            </a:pPr>
            <a:endParaRPr lang="en-US" sz="1000" dirty="0"/>
          </a:p>
        </p:txBody>
      </p:sp>
      <p:sp>
        <p:nvSpPr>
          <p:cNvPr id="10" name="Rectangle 9">
            <a:extLst>
              <a:ext uri="{FF2B5EF4-FFF2-40B4-BE49-F238E27FC236}">
                <a16:creationId xmlns:a16="http://schemas.microsoft.com/office/drawing/2014/main" id="{8C49161F-4717-9123-3F0B-90E41DC55D5F}"/>
              </a:ext>
            </a:extLst>
          </p:cNvPr>
          <p:cNvSpPr/>
          <p:nvPr/>
        </p:nvSpPr>
        <p:spPr>
          <a:xfrm>
            <a:off x="459183" y="1462016"/>
            <a:ext cx="11279983" cy="541238"/>
          </a:xfrm>
          <a:prstGeom prst="rect">
            <a:avLst/>
          </a:prstGeom>
        </p:spPr>
        <p:txBody>
          <a:bodyPr wrap="square">
            <a:spAutoFit/>
          </a:bodyPr>
          <a:lstStyle/>
          <a:p>
            <a:pPr algn="just"/>
            <a:r>
              <a:rPr lang="vi-VN" sz="2917" i="1" dirty="0">
                <a:solidFill>
                  <a:srgbClr val="002060"/>
                </a:solidFill>
                <a:latin typeface="Times New Roman" panose="02020603050405020304" pitchFamily="18" charset="0"/>
                <a:cs typeface="Times New Roman" panose="02020603050405020304" pitchFamily="18" charset="0"/>
              </a:rPr>
              <a:t>b) Trang trí địa điểm bỏ phiếu</a:t>
            </a:r>
          </a:p>
        </p:txBody>
      </p:sp>
      <p:sp>
        <p:nvSpPr>
          <p:cNvPr id="6" name="Rectangle 5">
            <a:extLst>
              <a:ext uri="{FF2B5EF4-FFF2-40B4-BE49-F238E27FC236}">
                <a16:creationId xmlns:a16="http://schemas.microsoft.com/office/drawing/2014/main" id="{CD9C5CB6-BE82-6588-2FAE-7D985277579C}"/>
              </a:ext>
            </a:extLst>
          </p:cNvPr>
          <p:cNvSpPr/>
          <p:nvPr/>
        </p:nvSpPr>
        <p:spPr>
          <a:xfrm>
            <a:off x="1698171" y="3840168"/>
            <a:ext cx="9307286" cy="1466241"/>
          </a:xfrm>
          <a:prstGeom prst="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KHU VỰC BÊN NGOÀI PHÒNG BỎ PHIẾU</a:t>
            </a:r>
          </a:p>
        </p:txBody>
      </p:sp>
      <p:sp>
        <p:nvSpPr>
          <p:cNvPr id="7" name="Rectangle 6">
            <a:extLst>
              <a:ext uri="{FF2B5EF4-FFF2-40B4-BE49-F238E27FC236}">
                <a16:creationId xmlns:a16="http://schemas.microsoft.com/office/drawing/2014/main" id="{44DD76D2-193A-5C3B-F74D-FC18E6401EEC}"/>
              </a:ext>
            </a:extLst>
          </p:cNvPr>
          <p:cNvSpPr/>
          <p:nvPr/>
        </p:nvSpPr>
        <p:spPr>
          <a:xfrm>
            <a:off x="1698171" y="2161375"/>
            <a:ext cx="9307286" cy="146624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KHU VỰC BÊN TRONG PHÒNG BỎ PHIẾU</a:t>
            </a:r>
          </a:p>
        </p:txBody>
      </p:sp>
      <p:sp>
        <p:nvSpPr>
          <p:cNvPr id="16" name="Rectangle 15">
            <a:extLst>
              <a:ext uri="{FF2B5EF4-FFF2-40B4-BE49-F238E27FC236}">
                <a16:creationId xmlns:a16="http://schemas.microsoft.com/office/drawing/2014/main" id="{8A403B86-C4A2-56F9-C5FA-98301F395BEE}"/>
              </a:ext>
            </a:extLst>
          </p:cNvPr>
          <p:cNvSpPr/>
          <p:nvPr/>
        </p:nvSpPr>
        <p:spPr>
          <a:xfrm>
            <a:off x="1317171" y="2003255"/>
            <a:ext cx="10069286" cy="4001718"/>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tx1"/>
              </a:solidFill>
              <a:latin typeface="+mj-lt"/>
            </a:endParaRPr>
          </a:p>
          <a:p>
            <a:pPr algn="ctr"/>
            <a:endParaRPr lang="vi-VN" sz="3200" dirty="0">
              <a:solidFill>
                <a:schemeClr val="tx1"/>
              </a:solidFill>
              <a:latin typeface="+mj-lt"/>
            </a:endParaRPr>
          </a:p>
          <a:p>
            <a:pPr algn="ctr"/>
            <a:endParaRPr lang="vi-VN" sz="3200" dirty="0">
              <a:solidFill>
                <a:schemeClr val="tx1"/>
              </a:solidFill>
              <a:latin typeface="+mj-lt"/>
            </a:endParaRPr>
          </a:p>
          <a:p>
            <a:pPr algn="ctr"/>
            <a:endParaRPr lang="vi-VN" sz="3200" dirty="0">
              <a:solidFill>
                <a:schemeClr val="tx1"/>
              </a:solidFill>
              <a:latin typeface="+mj-lt"/>
            </a:endParaRPr>
          </a:p>
          <a:p>
            <a:pPr algn="ctr"/>
            <a:endParaRPr lang="vi-VN" sz="3200" dirty="0">
              <a:solidFill>
                <a:schemeClr val="tx1"/>
              </a:solidFill>
              <a:latin typeface="+mj-lt"/>
            </a:endParaRPr>
          </a:p>
          <a:p>
            <a:pPr algn="ctr"/>
            <a:endParaRPr lang="vi-VN" sz="3200" dirty="0">
              <a:solidFill>
                <a:schemeClr val="tx1"/>
              </a:solidFill>
              <a:latin typeface="+mj-lt"/>
            </a:endParaRPr>
          </a:p>
          <a:p>
            <a:pPr algn="ctr"/>
            <a:endParaRPr lang="en-US" sz="3200" b="1" dirty="0">
              <a:solidFill>
                <a:srgbClr val="C00000"/>
              </a:solidFill>
              <a:latin typeface="+mj-lt"/>
            </a:endParaRPr>
          </a:p>
          <a:p>
            <a:pPr algn="ctr"/>
            <a:r>
              <a:rPr lang="vi-VN" sz="3200" b="1" dirty="0">
                <a:solidFill>
                  <a:srgbClr val="C00000"/>
                </a:solidFill>
                <a:latin typeface="+mj-lt"/>
              </a:rPr>
              <a:t>ĐỊA ĐIỂM BỎ PHIẾU</a:t>
            </a:r>
          </a:p>
        </p:txBody>
      </p:sp>
      <p:sp>
        <p:nvSpPr>
          <p:cNvPr id="18" name="Rectangle 17">
            <a:extLst>
              <a:ext uri="{FF2B5EF4-FFF2-40B4-BE49-F238E27FC236}">
                <a16:creationId xmlns:a16="http://schemas.microsoft.com/office/drawing/2014/main" id="{DDF379B5-D3EB-EE21-9F73-0B2275487E92}"/>
              </a:ext>
            </a:extLst>
          </p:cNvPr>
          <p:cNvSpPr/>
          <p:nvPr/>
        </p:nvSpPr>
        <p:spPr>
          <a:xfrm>
            <a:off x="505544" y="5910945"/>
            <a:ext cx="11279983" cy="954107"/>
          </a:xfrm>
          <a:prstGeom prst="rect">
            <a:avLst/>
          </a:prstGeom>
        </p:spPr>
        <p:txBody>
          <a:bodyPr wrap="square">
            <a:spAutoFit/>
          </a:bodyPr>
          <a:lstStyle/>
          <a:p>
            <a:pPr algn="just"/>
            <a:r>
              <a:rPr lang="vi-VN" sz="2800" spc="-8" dirty="0">
                <a:latin typeface="Times New Roman" panose="02020603050405020304" pitchFamily="18" charset="0"/>
                <a:ea typeface="Times New Roman" panose="02020603050405020304" pitchFamily="18" charset="0"/>
              </a:rPr>
              <a:t>Tổ trưởng Tổ bầu cử phải phân công thành viên Tổ bầu cử luân phiên trực bảo vệ địa điểm bỏ phiếu cả ngày và đêm trước ngày bầu cử và trong ngày bầu cử.</a:t>
            </a:r>
            <a:endParaRPr lang="en-US" sz="2800" dirty="0"/>
          </a:p>
        </p:txBody>
      </p:sp>
    </p:spTree>
    <p:extLst>
      <p:ext uri="{BB962C8B-B14F-4D97-AF65-F5344CB8AC3E}">
        <p14:creationId xmlns:p14="http://schemas.microsoft.com/office/powerpoint/2010/main" val="313629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4C983-27D4-D01A-2867-A62CF252DC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ABB005-1010-AD33-817F-C6FC9522E1B6}"/>
              </a:ext>
            </a:extLst>
          </p:cNvPr>
          <p:cNvSpPr/>
          <p:nvPr/>
        </p:nvSpPr>
        <p:spPr>
          <a:xfrm>
            <a:off x="6587707" y="5595678"/>
            <a:ext cx="5213684" cy="1310680"/>
          </a:xfrm>
          <a:prstGeom prst="rect">
            <a:avLst/>
          </a:prstGeom>
        </p:spPr>
        <p:txBody>
          <a:bodyPr wrap="square">
            <a:spAutoFit/>
          </a:bodyPr>
          <a:lstStyle/>
          <a:p>
            <a:pPr algn="just"/>
            <a:r>
              <a:rPr lang="en-US" sz="2500" dirty="0">
                <a:solidFill>
                  <a:srgbClr val="7030A0"/>
                </a:solidFill>
                <a:latin typeface="Times New Roman" panose="02020603050405020304" pitchFamily="18" charset="0"/>
                <a:cs typeface="Times New Roman" panose="02020603050405020304" pitchFamily="18" charset="0"/>
              </a:rPr>
              <a:t>🗳</a:t>
            </a:r>
            <a:r>
              <a:rPr lang="en-US" sz="1667" dirty="0">
                <a:solidFill>
                  <a:srgbClr val="7030A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Bên</a:t>
            </a:r>
            <a:r>
              <a:rPr lang="en-US" sz="1667" b="1"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trong</a:t>
            </a:r>
            <a:r>
              <a:rPr lang="en-US" sz="1667" b="1"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đủ</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bàn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ghế</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bút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viết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và</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những</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điều</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kiện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cần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thiết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để</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cử</a:t>
            </a:r>
            <a:r>
              <a:rPr lang="en-US" sz="1667" dirty="0">
                <a:solidFill>
                  <a:srgbClr val="002060"/>
                </a:solidFill>
                <a:latin typeface="Times New Roman" panose="02020603050405020304" pitchFamily="18" charset="0"/>
                <a:cs typeface="Times New Roman" panose="02020603050405020304" pitchFamily="18" charset="0"/>
              </a:rPr>
              <a:t> tri </a:t>
            </a:r>
            <a:r>
              <a:rPr lang="en-US" sz="1667" dirty="0" err="1">
                <a:solidFill>
                  <a:srgbClr val="002060"/>
                </a:solidFill>
                <a:latin typeface="Times New Roman" panose="02020603050405020304" pitchFamily="18" charset="0"/>
                <a:cs typeface="Times New Roman" panose="02020603050405020304" pitchFamily="18" charset="0"/>
              </a:rPr>
              <a:t>đến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bỏ</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phiếu</a:t>
            </a:r>
            <a:endParaRPr lang="en-US" sz="1667" dirty="0">
              <a:solidFill>
                <a:srgbClr val="002060"/>
              </a:solidFill>
              <a:latin typeface="Times New Roman" panose="02020603050405020304" pitchFamily="18" charset="0"/>
              <a:cs typeface="Times New Roman" panose="02020603050405020304" pitchFamily="18" charset="0"/>
            </a:endParaRPr>
          </a:p>
          <a:p>
            <a:pPr algn="just"/>
            <a:r>
              <a:rPr lang="en-US" sz="2083" dirty="0">
                <a:solidFill>
                  <a:srgbClr val="FF0000"/>
                </a:solidFill>
                <a:latin typeface="Times New Roman" panose="02020603050405020304" pitchFamily="18" charset="0"/>
                <a:cs typeface="Times New Roman" panose="02020603050405020304" pitchFamily="18" charset="0"/>
              </a:rPr>
              <a: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Bố</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trí</a:t>
            </a:r>
            <a:r>
              <a:rPr lang="en-US" sz="1667" dirty="0">
                <a:solidFill>
                  <a:srgbClr val="002060"/>
                </a:solidFill>
                <a:latin typeface="Times New Roman" panose="02020603050405020304" pitchFamily="18" charset="0"/>
                <a:cs typeface="Times New Roman" panose="02020603050405020304" pitchFamily="18" charset="0"/>
              </a:rPr>
              <a:t> </a:t>
            </a:r>
            <a:r>
              <a:rPr lang="en-US" sz="1667" b="1" dirty="0">
                <a:solidFill>
                  <a:srgbClr val="FF0000"/>
                </a:solidFill>
                <a:latin typeface="Times New Roman" panose="02020603050405020304" pitchFamily="18" charset="0"/>
                <a:cs typeface="Times New Roman" panose="02020603050405020304" pitchFamily="18" charset="0"/>
              </a:rPr>
              <a:t>1 </a:t>
            </a:r>
            <a:r>
              <a:rPr lang="en-US" sz="1667" b="1" dirty="0" err="1">
                <a:solidFill>
                  <a:srgbClr val="FF0000"/>
                </a:solidFill>
                <a:latin typeface="Times New Roman" panose="02020603050405020304" pitchFamily="18" charset="0"/>
                <a:cs typeface="Times New Roman" panose="02020603050405020304" pitchFamily="18" charset="0"/>
              </a:rPr>
              <a:t>chiều</a:t>
            </a:r>
            <a:r>
              <a:rPr lang="en-US" sz="1667"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Vào</a:t>
            </a:r>
            <a:r>
              <a:rPr lang="en-US" sz="1667" b="1" i="1" dirty="0">
                <a:solidFill>
                  <a:srgbClr val="002060"/>
                </a:solidFill>
                <a:latin typeface="Times New Roman" panose="02020603050405020304" pitchFamily="18" charset="0"/>
                <a:cs typeface="Times New Roman" panose="02020603050405020304" pitchFamily="18" charset="0"/>
              </a:rPr>
              <a:t> → </a:t>
            </a:r>
            <a:r>
              <a:rPr lang="en-US" sz="1667" b="1" i="1" dirty="0" err="1">
                <a:solidFill>
                  <a:srgbClr val="002060"/>
                </a:solidFill>
                <a:latin typeface="Times New Roman" panose="02020603050405020304" pitchFamily="18" charset="0"/>
                <a:cs typeface="Times New Roman" panose="02020603050405020304" pitchFamily="18" charset="0"/>
              </a:rPr>
              <a:t>nhận</a:t>
            </a:r>
            <a:r>
              <a:rPr lang="en-US" sz="1667" b="1" i="1"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phiếu</a:t>
            </a:r>
            <a:r>
              <a:rPr lang="en-US" sz="1667" b="1" i="1" dirty="0">
                <a:solidFill>
                  <a:srgbClr val="002060"/>
                </a:solidFill>
                <a:latin typeface="Times New Roman" panose="02020603050405020304" pitchFamily="18" charset="0"/>
                <a:cs typeface="Times New Roman" panose="02020603050405020304" pitchFamily="18" charset="0"/>
              </a:rPr>
              <a:t> → </a:t>
            </a:r>
            <a:r>
              <a:rPr lang="en-US" sz="1667" b="1" i="1" dirty="0" err="1">
                <a:solidFill>
                  <a:srgbClr val="002060"/>
                </a:solidFill>
                <a:latin typeface="Times New Roman" panose="02020603050405020304" pitchFamily="18" charset="0"/>
                <a:cs typeface="Times New Roman" panose="02020603050405020304" pitchFamily="18" charset="0"/>
              </a:rPr>
              <a:t>viết</a:t>
            </a:r>
            <a:r>
              <a:rPr lang="en-US" sz="1667" b="1" i="1"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phiếu</a:t>
            </a:r>
            <a:r>
              <a:rPr lang="en-US" sz="1667" b="1" i="1"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kín</a:t>
            </a:r>
            <a:r>
              <a:rPr lang="en-US" sz="1667" b="1" i="1" dirty="0">
                <a:solidFill>
                  <a:srgbClr val="002060"/>
                </a:solidFill>
                <a:latin typeface="Times New Roman" panose="02020603050405020304" pitchFamily="18" charset="0"/>
                <a:cs typeface="Times New Roman" panose="02020603050405020304" pitchFamily="18" charset="0"/>
              </a:rPr>
              <a:t>) → </a:t>
            </a:r>
            <a:r>
              <a:rPr lang="en-US" sz="1667" b="1" i="1" dirty="0" err="1">
                <a:solidFill>
                  <a:srgbClr val="002060"/>
                </a:solidFill>
                <a:latin typeface="Times New Roman" panose="02020603050405020304" pitchFamily="18" charset="0"/>
                <a:cs typeface="Times New Roman" panose="02020603050405020304" pitchFamily="18" charset="0"/>
              </a:rPr>
              <a:t>bỏ</a:t>
            </a:r>
            <a:r>
              <a:rPr lang="en-US" sz="1667" b="1" i="1"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phiếu</a:t>
            </a:r>
            <a:r>
              <a:rPr lang="en-US" sz="1667" b="1" i="1" dirty="0">
                <a:solidFill>
                  <a:srgbClr val="002060"/>
                </a:solidFill>
                <a:latin typeface="Times New Roman" panose="02020603050405020304" pitchFamily="18" charset="0"/>
                <a:cs typeface="Times New Roman" panose="02020603050405020304" pitchFamily="18" charset="0"/>
              </a:rPr>
              <a:t> → </a:t>
            </a:r>
            <a:r>
              <a:rPr lang="en-US" sz="1667" b="1" i="1" dirty="0" err="1">
                <a:solidFill>
                  <a:srgbClr val="002060"/>
                </a:solidFill>
                <a:latin typeface="Times New Roman" panose="02020603050405020304" pitchFamily="18" charset="0"/>
                <a:cs typeface="Times New Roman" panose="02020603050405020304" pitchFamily="18" charset="0"/>
              </a:rPr>
              <a:t>đóng</a:t>
            </a:r>
            <a:r>
              <a:rPr lang="en-US" sz="1667" b="1" i="1" dirty="0">
                <a:solidFill>
                  <a:srgbClr val="002060"/>
                </a:solidFill>
                <a:latin typeface="Times New Roman" panose="02020603050405020304" pitchFamily="18" charset="0"/>
                <a:cs typeface="Times New Roman" panose="02020603050405020304" pitchFamily="18" charset="0"/>
              </a:rPr>
              <a:t> </a:t>
            </a:r>
            <a:r>
              <a:rPr lang="en-US" sz="1667" b="1" i="1" dirty="0" err="1">
                <a:solidFill>
                  <a:srgbClr val="002060"/>
                </a:solidFill>
                <a:latin typeface="Times New Roman" panose="02020603050405020304" pitchFamily="18" charset="0"/>
                <a:cs typeface="Times New Roman" panose="02020603050405020304" pitchFamily="18" charset="0"/>
              </a:rPr>
              <a:t>dấu</a:t>
            </a:r>
            <a:r>
              <a:rPr lang="en-US" sz="1667" b="1" i="1" dirty="0">
                <a:solidFill>
                  <a:srgbClr val="002060"/>
                </a:solidFill>
                <a:latin typeface="Times New Roman" panose="02020603050405020304" pitchFamily="18" charset="0"/>
                <a:cs typeface="Times New Roman" panose="02020603050405020304" pitchFamily="18" charset="0"/>
              </a:rPr>
              <a:t> → </a:t>
            </a:r>
            <a:r>
              <a:rPr lang="en-US" sz="1667" b="1" i="1" dirty="0" err="1">
                <a:solidFill>
                  <a:srgbClr val="002060"/>
                </a:solidFill>
                <a:latin typeface="Times New Roman" panose="02020603050405020304" pitchFamily="18" charset="0"/>
                <a:cs typeface="Times New Roman" panose="02020603050405020304" pitchFamily="18" charset="0"/>
              </a:rPr>
              <a:t>ra</a:t>
            </a:r>
            <a:endParaRPr lang="en-US" sz="1667" b="1" dirty="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12F5762-A33D-31A3-6744-5B1F25F9DA15}"/>
              </a:ext>
            </a:extLst>
          </p:cNvPr>
          <p:cNvSpPr/>
          <p:nvPr/>
        </p:nvSpPr>
        <p:spPr>
          <a:xfrm>
            <a:off x="301625" y="5407048"/>
            <a:ext cx="5687428" cy="1374864"/>
          </a:xfrm>
          <a:prstGeom prst="rect">
            <a:avLst/>
          </a:prstGeom>
        </p:spPr>
        <p:txBody>
          <a:bodyPr wrap="square">
            <a:spAutoFit/>
          </a:bodyPr>
          <a:lstStyle/>
          <a:p>
            <a:pPr algn="just">
              <a:buFont typeface="Arial" panose="020B0604020202020204" pitchFamily="34" charset="0"/>
              <a:buChar char="•"/>
            </a:pPr>
            <a:r>
              <a:rPr lang="en-US" sz="2500" dirty="0">
                <a:solidFill>
                  <a:srgbClr val="00B050"/>
                </a:solidFill>
                <a:latin typeface="Times New Roman" panose="02020603050405020304" pitchFamily="18" charset="0"/>
                <a:cs typeface="Times New Roman" panose="02020603050405020304" pitchFamily="18" charset="0"/>
              </a:rPr>
              <a:t>🚪</a:t>
            </a:r>
            <a:r>
              <a:rPr lang="en-US" sz="1667"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Cổng</a:t>
            </a:r>
            <a:r>
              <a:rPr lang="en-US" sz="1667" b="1"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ra</a:t>
            </a:r>
            <a:r>
              <a:rPr lang="en-US" sz="1667" b="1" dirty="0">
                <a:solidFill>
                  <a:srgbClr val="002060"/>
                </a:solidFill>
                <a:latin typeface="Times New Roman" panose="02020603050405020304" pitchFamily="18" charset="0"/>
                <a:cs typeface="Times New Roman" panose="02020603050405020304" pitchFamily="18" charset="0"/>
              </a:rPr>
              <a:t> – </a:t>
            </a:r>
            <a:r>
              <a:rPr lang="en-US" sz="1667" b="1" dirty="0" err="1">
                <a:solidFill>
                  <a:srgbClr val="002060"/>
                </a:solidFill>
                <a:latin typeface="Times New Roman" panose="02020603050405020304" pitchFamily="18" charset="0"/>
                <a:cs typeface="Times New Roman" panose="02020603050405020304" pitchFamily="18" charset="0"/>
              </a:rPr>
              <a:t>vào</a:t>
            </a:r>
            <a:r>
              <a:rPr lang="en-US" sz="1667" b="1" dirty="0">
                <a:solidFill>
                  <a:srgbClr val="002060"/>
                </a:solidFill>
                <a:latin typeface="Times New Roman" panose="02020603050405020304" pitchFamily="18" charset="0"/>
                <a:cs typeface="Times New Roman" panose="02020603050405020304" pitchFamily="18" charset="0"/>
              </a:rPr>
              <a:t>: </a:t>
            </a:r>
            <a:r>
              <a:rPr lang="vi-VN" sz="1667" dirty="0">
                <a:solidFill>
                  <a:srgbClr val="002060"/>
                </a:solidFill>
                <a:latin typeface="Times New Roman" panose="02020603050405020304" pitchFamily="18" charset="0"/>
                <a:cs typeface="Times New Roman" panose="02020603050405020304" pitchFamily="18" charset="0"/>
              </a:rPr>
              <a:t>sử dụng vật liệu sẵn có ở địa phương </a:t>
            </a:r>
            <a:endParaRPr lang="en-US" sz="1667" dirty="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500" dirty="0">
                <a:solidFill>
                  <a:schemeClr val="accent2">
                    <a:lumMod val="75000"/>
                  </a:schemeClr>
                </a:solidFill>
                <a:latin typeface="Times New Roman" panose="02020603050405020304" pitchFamily="18" charset="0"/>
                <a:cs typeface="Times New Roman" panose="02020603050405020304" pitchFamily="18" charset="0"/>
              </a:rPr>
              <a:t>🌤</a:t>
            </a:r>
            <a:r>
              <a:rPr lang="en-US" sz="1667"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Khu</a:t>
            </a:r>
            <a:r>
              <a:rPr lang="en-US" sz="1667" b="1"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vực</a:t>
            </a:r>
            <a:r>
              <a:rPr lang="en-US" sz="1667" b="1"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bên</a:t>
            </a:r>
            <a:r>
              <a:rPr lang="en-US" sz="1667" b="1" dirty="0">
                <a:solidFill>
                  <a:srgbClr val="002060"/>
                </a:solidFill>
                <a:latin typeface="Times New Roman" panose="02020603050405020304" pitchFamily="18" charset="0"/>
                <a:cs typeface="Times New Roman" panose="02020603050405020304" pitchFamily="18" charset="0"/>
              </a:rPr>
              <a:t> </a:t>
            </a:r>
            <a:r>
              <a:rPr lang="en-US" sz="1667" b="1" dirty="0" err="1">
                <a:solidFill>
                  <a:srgbClr val="002060"/>
                </a:solidFill>
                <a:latin typeface="Times New Roman" panose="02020603050405020304" pitchFamily="18" charset="0"/>
                <a:cs typeface="Times New Roman" panose="02020603050405020304" pitchFamily="18" charset="0"/>
              </a:rPr>
              <a:t>ngoài</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tiếp</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đón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niêm</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yết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danh</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sách</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cử</a:t>
            </a:r>
            <a:r>
              <a:rPr lang="en-US" sz="1667" dirty="0">
                <a:solidFill>
                  <a:srgbClr val="002060"/>
                </a:solidFill>
                <a:latin typeface="Times New Roman" panose="02020603050405020304" pitchFamily="18" charset="0"/>
                <a:cs typeface="Times New Roman" panose="02020603050405020304" pitchFamily="18" charset="0"/>
              </a:rPr>
              <a:t> tri, </a:t>
            </a:r>
            <a:r>
              <a:rPr lang="en-US" sz="1667" dirty="0" err="1">
                <a:solidFill>
                  <a:srgbClr val="002060"/>
                </a:solidFill>
                <a:latin typeface="Times New Roman" panose="02020603050405020304" pitchFamily="18" charset="0"/>
                <a:cs typeface="Times New Roman" panose="02020603050405020304" pitchFamily="18" charset="0"/>
              </a:rPr>
              <a:t>thể</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lệ</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nội</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quy</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tổ</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chức</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khai</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mạc</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Niêm</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yết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danh</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sách</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tiểu</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sử</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người</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ứng</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cử</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tiêu</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chuẩn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nơi</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dễ</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quan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sát</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tùy</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điều</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kiện</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cụ</a:t>
            </a:r>
            <a:r>
              <a:rPr lang="en-US" sz="1667" dirty="0">
                <a:solidFill>
                  <a:srgbClr val="002060"/>
                </a:solidFill>
                <a:latin typeface="Times New Roman" panose="02020603050405020304" pitchFamily="18" charset="0"/>
                <a:cs typeface="Times New Roman" panose="02020603050405020304" pitchFamily="18" charset="0"/>
              </a:rPr>
              <a:t> </a:t>
            </a:r>
            <a:r>
              <a:rPr lang="en-US" sz="1667" dirty="0" err="1">
                <a:solidFill>
                  <a:srgbClr val="002060"/>
                </a:solidFill>
                <a:latin typeface="Times New Roman" panose="02020603050405020304" pitchFamily="18" charset="0"/>
                <a:cs typeface="Times New Roman" panose="02020603050405020304" pitchFamily="18" charset="0"/>
              </a:rPr>
              <a:t>thể</a:t>
            </a:r>
            <a:r>
              <a:rPr lang="en-US" sz="1667" dirty="0">
                <a:solidFill>
                  <a:srgbClr val="00206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2276856-A0C6-312F-3EDF-7C859EBAC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09368" cy="5595678"/>
          </a:xfrm>
          <a:prstGeom prst="rect">
            <a:avLst/>
          </a:prstGeom>
          <a:ln>
            <a:noFill/>
          </a:ln>
          <a:effectLst>
            <a:softEdge rad="112500"/>
          </a:effectLst>
        </p:spPr>
      </p:pic>
      <p:pic>
        <p:nvPicPr>
          <p:cNvPr id="6" name="Picture 5">
            <a:extLst>
              <a:ext uri="{FF2B5EF4-FFF2-40B4-BE49-F238E27FC236}">
                <a16:creationId xmlns:a16="http://schemas.microsoft.com/office/drawing/2014/main" id="{CEC7DB9C-FA3F-D00F-C8FE-7C1DDAAA7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25" y="0"/>
            <a:ext cx="5593848" cy="55706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465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D81E-A3AB-C7F0-CDCF-11E8E47E90C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4CB48DD-21A7-5C1A-AE3E-BC27F1E1C1E9}"/>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90CDAF1-944D-FC4F-E133-AF341952656E}"/>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3057DF2D-8AD0-3C57-0F38-4199C289EF61}"/>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5DBDC6FE-9236-3811-E103-4732C130F220}"/>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5CCBA70-C7B1-BD39-23A3-5CA9BDD1C054}"/>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vi-VN" sz="3333" b="1" dirty="0">
                <a:solidFill>
                  <a:srgbClr val="0070C0"/>
                </a:solidFill>
                <a:latin typeface="Times New Roman" panose="02020603050405020304" pitchFamily="18" charset="0"/>
                <a:ea typeface="Libre Baskerville" pitchFamily="34" charset="-122"/>
                <a:cs typeface="Times New Roman" panose="02020603050405020304" pitchFamily="18" charset="0"/>
              </a:rPr>
              <a:t>5. </a:t>
            </a:r>
            <a:r>
              <a:rPr lang="en-US" sz="3333" b="1" dirty="0" err="1">
                <a:solidFill>
                  <a:srgbClr val="0070C0"/>
                </a:solidFill>
                <a:latin typeface="Times New Roman" panose="02020603050405020304" pitchFamily="18" charset="0"/>
                <a:cs typeface="Times New Roman" panose="02020603050405020304" pitchFamily="18" charset="0"/>
              </a:rPr>
              <a:t>Rà</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soát</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kiểm</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tra</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công</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việc</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trước</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ngày</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bầu</a:t>
            </a:r>
            <a:r>
              <a:rPr lang="en-US" sz="3333" b="1" dirty="0">
                <a:solidFill>
                  <a:srgbClr val="0070C0"/>
                </a:solidFill>
                <a:latin typeface="Times New Roman" panose="02020603050405020304" pitchFamily="18" charset="0"/>
                <a:cs typeface="Times New Roman" panose="02020603050405020304" pitchFamily="18" charset="0"/>
              </a:rPr>
              <a:t> </a:t>
            </a:r>
            <a:r>
              <a:rPr lang="en-US" sz="3333" b="1" dirty="0" err="1">
                <a:solidFill>
                  <a:srgbClr val="0070C0"/>
                </a:solidFill>
                <a:latin typeface="Times New Roman" panose="02020603050405020304" pitchFamily="18" charset="0"/>
                <a:cs typeface="Times New Roman" panose="02020603050405020304" pitchFamily="18" charset="0"/>
              </a:rPr>
              <a:t>cử</a:t>
            </a:r>
            <a:r>
              <a:rPr lang="en-US" sz="3333" b="1" dirty="0">
                <a:solidFill>
                  <a:srgbClr val="0070C0"/>
                </a:solidFill>
                <a:latin typeface="Times New Roman" panose="02020603050405020304" pitchFamily="18" charset="0"/>
                <a:cs typeface="Times New Roman" panose="02020603050405020304" pitchFamily="18" charset="0"/>
              </a:rPr>
              <a:t> </a:t>
            </a:r>
            <a:r>
              <a:rPr lang="vi-VN" sz="3333" b="1" dirty="0">
                <a:solidFill>
                  <a:srgbClr val="0070C0"/>
                </a:solidFill>
                <a:latin typeface="Times New Roman" panose="02020603050405020304" pitchFamily="18" charset="0"/>
                <a:cs typeface="Times New Roman" panose="02020603050405020304" pitchFamily="18" charset="0"/>
              </a:rPr>
              <a:t>của TBC</a:t>
            </a:r>
            <a:endParaRPr lang="en-US" sz="3333" b="1" dirty="0">
              <a:solidFill>
                <a:srgbClr val="0070C0"/>
              </a:solidFill>
              <a:latin typeface="Times New Roman" panose="02020603050405020304" pitchFamily="18" charset="0"/>
              <a:ea typeface="Libre Baskerville" pitchFamily="34" charset="-122"/>
              <a:cs typeface="Times New Roman" panose="02020603050405020304" pitchFamily="18" charset="0"/>
            </a:endParaRPr>
          </a:p>
        </p:txBody>
      </p:sp>
      <p:sp>
        <p:nvSpPr>
          <p:cNvPr id="5" name="Rectangle 4">
            <a:extLst>
              <a:ext uri="{FF2B5EF4-FFF2-40B4-BE49-F238E27FC236}">
                <a16:creationId xmlns:a16="http://schemas.microsoft.com/office/drawing/2014/main" id="{63DB0DE5-C2C2-A2CA-25A1-AD85E2C65AFD}"/>
              </a:ext>
            </a:extLst>
          </p:cNvPr>
          <p:cNvSpPr/>
          <p:nvPr/>
        </p:nvSpPr>
        <p:spPr>
          <a:xfrm>
            <a:off x="3819559" y="1107902"/>
            <a:ext cx="8185058" cy="5222648"/>
          </a:xfrm>
          <a:prstGeom prst="rect">
            <a:avLst/>
          </a:prstGeom>
        </p:spPr>
        <p:txBody>
          <a:bodyPr wrap="square">
            <a:spAutoFit/>
          </a:bodyPr>
          <a:lstStyle/>
          <a:p>
            <a:pPr algn="just"/>
            <a:endParaRPr lang="en-US" sz="2917" b="1" dirty="0">
              <a:solidFill>
                <a:srgbClr val="002060"/>
              </a:solidFill>
              <a:latin typeface="Times New Roman" panose="02020603050405020304" pitchFamily="18" charset="0"/>
              <a:cs typeface="Times New Roman" panose="02020603050405020304" pitchFamily="18" charset="0"/>
            </a:endParaRPr>
          </a:p>
          <a:p>
            <a:pPr algn="just"/>
            <a:r>
              <a:rPr lang="en-US" sz="2917" b="1" dirty="0" err="1">
                <a:solidFill>
                  <a:srgbClr val="002060"/>
                </a:solidFill>
                <a:latin typeface="Times New Roman" panose="02020603050405020304" pitchFamily="18" charset="0"/>
                <a:cs typeface="Times New Roman" panose="02020603050405020304" pitchFamily="18" charset="0"/>
              </a:rPr>
              <a:t>Trước</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ngày</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bầu</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cử</a:t>
            </a:r>
            <a:r>
              <a:rPr lang="vi-VN" sz="2917" b="1" dirty="0">
                <a:solidFill>
                  <a:srgbClr val="002060"/>
                </a:solidFill>
                <a:latin typeface="Times New Roman" panose="02020603050405020304" pitchFamily="18" charset="0"/>
                <a:cs typeface="Times New Roman" panose="02020603050405020304" pitchFamily="18" charset="0"/>
              </a:rPr>
              <a:t> </a:t>
            </a:r>
            <a:r>
              <a:rPr lang="vi-VN" sz="4167" b="1" dirty="0">
                <a:solidFill>
                  <a:srgbClr val="FF0000"/>
                </a:solidFill>
                <a:latin typeface="Times New Roman" panose="02020603050405020304" pitchFamily="18" charset="0"/>
                <a:cs typeface="Times New Roman" panose="02020603050405020304" pitchFamily="18" charset="0"/>
              </a:rPr>
              <a:t>10</a:t>
            </a:r>
            <a:r>
              <a:rPr lang="vi-VN"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ngày</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rà</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soát</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toàn</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diện</a:t>
            </a:r>
            <a:r>
              <a:rPr lang="en-US" sz="2917" b="1" dirty="0">
                <a:solidFill>
                  <a:srgbClr val="002060"/>
                </a:solidFill>
                <a:latin typeface="Times New Roman" panose="02020603050405020304" pitchFamily="18" charset="0"/>
                <a:cs typeface="Times New Roman" panose="02020603050405020304" pitchFamily="18" charset="0"/>
              </a:rPr>
              <a:t>:</a:t>
            </a:r>
            <a:r>
              <a:rPr lang="vi-VN" sz="2917" b="1" dirty="0">
                <a:solidFill>
                  <a:srgbClr val="002060"/>
                </a:solidFill>
                <a:latin typeface="Times New Roman" panose="02020603050405020304" pitchFamily="18" charset="0"/>
                <a:cs typeface="Times New Roman" panose="02020603050405020304" pitchFamily="18" charset="0"/>
              </a:rPr>
              <a:t> </a:t>
            </a:r>
            <a:endParaRPr lang="en-US" sz="2917" b="1" dirty="0">
              <a:solidFill>
                <a:srgbClr val="002060"/>
              </a:solidFill>
              <a:latin typeface="Times New Roman" panose="02020603050405020304" pitchFamily="18" charset="0"/>
              <a:cs typeface="Times New Roman" panose="02020603050405020304" pitchFamily="18" charset="0"/>
            </a:endParaRPr>
          </a:p>
          <a:p>
            <a:pPr marL="380985" indent="-380985" algn="just">
              <a:buFont typeface="Arial" panose="020B0604020202020204" pitchFamily="34" charset="0"/>
              <a:buChar char="•"/>
            </a:pPr>
            <a:r>
              <a:rPr lang="vi-VN" sz="2917" dirty="0">
                <a:solidFill>
                  <a:srgbClr val="002060"/>
                </a:solidFill>
                <a:latin typeface="Times New Roman" panose="02020603050405020304" pitchFamily="18" charset="0"/>
                <a:cs typeface="Times New Roman" panose="02020603050405020304" pitchFamily="18" charset="0"/>
              </a:rPr>
              <a:t>Phòng bỏ phiếu</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thành</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phần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tham</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gia</a:t>
            </a:r>
            <a:r>
              <a:rPr lang="en-US" sz="2917" dirty="0">
                <a:solidFill>
                  <a:srgbClr val="002060"/>
                </a:solidFill>
                <a:latin typeface="Times New Roman" panose="02020603050405020304" pitchFamily="18" charset="0"/>
                <a:cs typeface="Times New Roman" panose="02020603050405020304" pitchFamily="18" charset="0"/>
              </a:rPr>
              <a:t>;</a:t>
            </a:r>
          </a:p>
          <a:p>
            <a:pPr marL="380985" indent="-380985" algn="just">
              <a:buFont typeface="Arial" panose="020B0604020202020204" pitchFamily="34" charset="0"/>
              <a:buChar char="•"/>
            </a:pPr>
            <a:r>
              <a:rPr lang="en-US" sz="2917" dirty="0" err="1">
                <a:solidFill>
                  <a:srgbClr val="002060"/>
                </a:solidFill>
                <a:latin typeface="Times New Roman" panose="02020603050405020304" pitchFamily="18" charset="0"/>
                <a:cs typeface="Times New Roman" panose="02020603050405020304" pitchFamily="18" charset="0"/>
              </a:rPr>
              <a:t>Danh</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sách</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ứng</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cử</a:t>
            </a:r>
            <a:r>
              <a:rPr lang="en-US" sz="2917" dirty="0">
                <a:solidFill>
                  <a:srgbClr val="002060"/>
                </a:solidFill>
                <a:latin typeface="Times New Roman" panose="02020603050405020304" pitchFamily="18" charset="0"/>
                <a:cs typeface="Times New Roman" panose="02020603050405020304" pitchFamily="18" charset="0"/>
              </a:rPr>
              <a:t> +  </a:t>
            </a:r>
            <a:r>
              <a:rPr lang="en-US" sz="2917" dirty="0" err="1">
                <a:solidFill>
                  <a:srgbClr val="002060"/>
                </a:solidFill>
                <a:latin typeface="Times New Roman" panose="02020603050405020304" pitchFamily="18" charset="0"/>
                <a:cs typeface="Times New Roman" panose="02020603050405020304" pitchFamily="18" charset="0"/>
              </a:rPr>
              <a:t>tiểu</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sử</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tóm</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tắt</a:t>
            </a:r>
            <a:r>
              <a:rPr lang="en-US" sz="2917" dirty="0">
                <a:solidFill>
                  <a:srgbClr val="002060"/>
                </a:solidFill>
                <a:latin typeface="Times New Roman" panose="02020603050405020304" pitchFamily="18" charset="0"/>
                <a:cs typeface="Times New Roman" panose="02020603050405020304" pitchFamily="18" charset="0"/>
              </a:rPr>
              <a:t>; </a:t>
            </a:r>
          </a:p>
          <a:p>
            <a:pPr marL="380985" indent="-380985" algn="just">
              <a:buFont typeface="Arial" panose="020B0604020202020204" pitchFamily="34" charset="0"/>
              <a:buChar char="•"/>
            </a:pPr>
            <a:r>
              <a:rPr lang="vi-VN" sz="2917" dirty="0">
                <a:solidFill>
                  <a:srgbClr val="002060"/>
                </a:solidFill>
                <a:latin typeface="Times New Roman" panose="02020603050405020304" pitchFamily="18" charset="0"/>
                <a:cs typeface="Times New Roman" panose="02020603050405020304" pitchFamily="18" charset="0"/>
              </a:rPr>
              <a:t>Phiếu bầu, con dấu,</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văn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phòng</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phẩm</a:t>
            </a:r>
            <a:r>
              <a:rPr lang="en-US" sz="2917" dirty="0">
                <a:solidFill>
                  <a:srgbClr val="002060"/>
                </a:solidFill>
                <a:latin typeface="Times New Roman" panose="02020603050405020304" pitchFamily="18" charset="0"/>
                <a:cs typeface="Times New Roman" panose="02020603050405020304" pitchFamily="18" charset="0"/>
              </a:rPr>
              <a:t>,</a:t>
            </a:r>
            <a:r>
              <a:rPr lang="vi-VN" sz="2917" dirty="0">
                <a:solidFill>
                  <a:srgbClr val="002060"/>
                </a:solidFill>
                <a:latin typeface="Times New Roman" panose="02020603050405020304" pitchFamily="18" charset="0"/>
                <a:cs typeface="Times New Roman" panose="02020603050405020304" pitchFamily="18" charset="0"/>
              </a:rPr>
              <a:t> hòm phiếu</a:t>
            </a:r>
            <a:r>
              <a:rPr lang="en-US" sz="2917" dirty="0">
                <a:solidFill>
                  <a:srgbClr val="002060"/>
                </a:solidFill>
                <a:latin typeface="Times New Roman" panose="02020603050405020304" pitchFamily="18" charset="0"/>
                <a:cs typeface="Times New Roman" panose="02020603050405020304" pitchFamily="18" charset="0"/>
              </a:rPr>
              <a:t>; </a:t>
            </a:r>
          </a:p>
          <a:p>
            <a:pPr marL="380985" indent="-380985" algn="just">
              <a:buFont typeface="Arial" panose="020B0604020202020204" pitchFamily="34" charset="0"/>
              <a:buChar char="•"/>
            </a:pPr>
            <a:r>
              <a:rPr lang="en-US" sz="2917" dirty="0" err="1">
                <a:solidFill>
                  <a:srgbClr val="002060"/>
                </a:solidFill>
                <a:latin typeface="Times New Roman" panose="02020603050405020304" pitchFamily="18" charset="0"/>
                <a:cs typeface="Times New Roman" panose="02020603050405020304" pitchFamily="18" charset="0"/>
              </a:rPr>
              <a:t>Biên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bản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biểu</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mẫu</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phương</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tiện</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phục</a:t>
            </a:r>
            <a:r>
              <a:rPr lang="en-US" sz="2917" dirty="0">
                <a:solidFill>
                  <a:srgbClr val="002060"/>
                </a:solidFill>
                <a:latin typeface="Times New Roman" panose="02020603050405020304" pitchFamily="18" charset="0"/>
                <a:cs typeface="Times New Roman" panose="02020603050405020304" pitchFamily="18" charset="0"/>
              </a:rPr>
              <a:t> </a:t>
            </a:r>
            <a:r>
              <a:rPr lang="en-US" sz="2917" dirty="0" err="1">
                <a:solidFill>
                  <a:srgbClr val="002060"/>
                </a:solidFill>
                <a:latin typeface="Times New Roman" panose="02020603050405020304" pitchFamily="18" charset="0"/>
                <a:cs typeface="Times New Roman" panose="02020603050405020304" pitchFamily="18" charset="0"/>
              </a:rPr>
              <a:t>vụ</a:t>
            </a:r>
            <a:r>
              <a:rPr lang="en-US" sz="2917" dirty="0">
                <a:solidFill>
                  <a:srgbClr val="002060"/>
                </a:solidFill>
                <a:latin typeface="Times New Roman" panose="02020603050405020304" pitchFamily="18" charset="0"/>
                <a:cs typeface="Times New Roman" panose="02020603050405020304" pitchFamily="18" charset="0"/>
              </a:rPr>
              <a:t>;</a:t>
            </a:r>
          </a:p>
          <a:p>
            <a:pPr marL="380985" indent="-380985" algn="just">
              <a:buFont typeface="Arial" panose="020B0604020202020204" pitchFamily="34" charset="0"/>
              <a:buChar char="•"/>
            </a:pPr>
            <a:r>
              <a:rPr lang="vi-VN" sz="2917" dirty="0">
                <a:solidFill>
                  <a:srgbClr val="002060"/>
                </a:solidFill>
                <a:latin typeface="Times New Roman" panose="02020603050405020304" pitchFamily="18" charset="0"/>
                <a:cs typeface="Times New Roman" panose="02020603050405020304" pitchFamily="18" charset="0"/>
              </a:rPr>
              <a:t>Danh sách cử tri</a:t>
            </a:r>
          </a:p>
          <a:p>
            <a:pPr marL="380985" indent="-380985" algn="just">
              <a:buFont typeface="Arial" panose="020B0604020202020204" pitchFamily="34" charset="0"/>
              <a:buChar char="•"/>
            </a:pPr>
            <a:r>
              <a:rPr lang="vi-VN" sz="2917" dirty="0">
                <a:solidFill>
                  <a:srgbClr val="002060"/>
                </a:solidFill>
                <a:latin typeface="Times New Roman" panose="02020603050405020304" pitchFamily="18" charset="0"/>
                <a:cs typeface="Times New Roman" panose="02020603050405020304" pitchFamily="18" charset="0"/>
              </a:rPr>
              <a:t>Các phương tiện, vật chất kỹ thuật,...</a:t>
            </a:r>
            <a:endParaRPr lang="en-US" sz="2917" dirty="0">
              <a:solidFill>
                <a:srgbClr val="FF0000"/>
              </a:solidFill>
              <a:latin typeface="Times New Roman" panose="02020603050405020304" pitchFamily="18" charset="0"/>
              <a:cs typeface="Times New Roman" panose="02020603050405020304" pitchFamily="18" charset="0"/>
            </a:endParaRPr>
          </a:p>
          <a:p>
            <a:pPr algn="just"/>
            <a:r>
              <a:rPr lang="en-US" sz="2917" dirty="0">
                <a:solidFill>
                  <a:srgbClr val="FF0000"/>
                </a:solidFill>
                <a:latin typeface="Times New Roman" panose="02020603050405020304" pitchFamily="18" charset="0"/>
                <a:cs typeface="Times New Roman" panose="02020603050405020304" pitchFamily="18" charset="0"/>
              </a:rPr>
              <a:t>📌 </a:t>
            </a:r>
            <a:r>
              <a:rPr lang="vi-VN" sz="2917" b="1" dirty="0">
                <a:solidFill>
                  <a:srgbClr val="FF0000"/>
                </a:solidFill>
                <a:latin typeface="Times New Roman" panose="02020603050405020304" pitchFamily="18" charset="0"/>
                <a:cs typeface="Times New Roman" panose="02020603050405020304" pitchFamily="18" charset="0"/>
              </a:rPr>
              <a:t>Lưu ý cử tri đặc thù</a:t>
            </a:r>
            <a:r>
              <a:rPr lang="en-US" sz="2917" dirty="0">
                <a:solidFill>
                  <a:srgbClr val="FF0000"/>
                </a:solidFill>
                <a:latin typeface="Times New Roman" panose="02020603050405020304" pitchFamily="18" charset="0"/>
                <a:cs typeface="Times New Roman" panose="02020603050405020304" pitchFamily="18" charset="0"/>
              </a:rPr>
              <a:t>:</a:t>
            </a:r>
            <a:r>
              <a:rPr lang="vi-VN" sz="2917" dirty="0">
                <a:solidFill>
                  <a:srgbClr val="002060"/>
                </a:solidFill>
                <a:latin typeface="Times New Roman" panose="02020603050405020304" pitchFamily="18" charset="0"/>
                <a:cs typeface="Times New Roman" panose="02020603050405020304" pitchFamily="18" charset="0"/>
              </a:rPr>
              <a:t> </a:t>
            </a:r>
            <a:r>
              <a:rPr lang="vi-VN" sz="2917" i="1" dirty="0">
                <a:solidFill>
                  <a:srgbClr val="002060"/>
                </a:solidFill>
                <a:latin typeface="Times New Roman" panose="02020603050405020304" pitchFamily="18" charset="0"/>
                <a:cs typeface="Times New Roman" panose="02020603050405020304" pitchFamily="18" charset="0"/>
              </a:rPr>
              <a:t>người già, khuyết tật, </a:t>
            </a:r>
            <a:endParaRPr lang="en-US" sz="2917" i="1" dirty="0">
              <a:solidFill>
                <a:srgbClr val="002060"/>
              </a:solidFill>
              <a:latin typeface="Times New Roman" panose="02020603050405020304" pitchFamily="18" charset="0"/>
              <a:cs typeface="Times New Roman" panose="02020603050405020304" pitchFamily="18" charset="0"/>
            </a:endParaRPr>
          </a:p>
          <a:p>
            <a:pPr algn="just"/>
            <a:r>
              <a:rPr lang="vi-VN" sz="2917" i="1" dirty="0">
                <a:solidFill>
                  <a:srgbClr val="002060"/>
                </a:solidFill>
                <a:latin typeface="Times New Roman" panose="02020603050405020304" pitchFamily="18" charset="0"/>
                <a:cs typeface="Times New Roman" panose="02020603050405020304" pitchFamily="18" charset="0"/>
              </a:rPr>
              <a:t>ốm đau, bị cách ly, bị giam giữ, vùng chia cắt</a:t>
            </a:r>
            <a:r>
              <a:rPr lang="en-US" sz="2917" i="1" dirty="0">
                <a:solidFill>
                  <a:srgbClr val="002060"/>
                </a:solidFill>
                <a:latin typeface="Times New Roman" panose="02020603050405020304" pitchFamily="18" charset="0"/>
                <a:cs typeface="Times New Roman" panose="02020603050405020304" pitchFamily="18" charset="0"/>
              </a:rPr>
              <a:t>,</a:t>
            </a:r>
            <a:r>
              <a:rPr lang="vi-VN" sz="2917" dirty="0">
                <a:solidFill>
                  <a:srgbClr val="002060"/>
                </a:solidFill>
                <a:latin typeface="Times New Roman" panose="02020603050405020304" pitchFamily="18" charset="0"/>
                <a:cs typeface="Times New Roman" panose="02020603050405020304" pitchFamily="18" charset="0"/>
              </a:rPr>
              <a:t>…</a:t>
            </a:r>
            <a:endParaRPr lang="en-US" sz="2917" dirty="0">
              <a:solidFill>
                <a:srgbClr val="002060"/>
              </a:solidFill>
              <a:latin typeface="Times New Roman" panose="02020603050405020304" pitchFamily="18" charset="0"/>
              <a:cs typeface="Times New Roman" panose="02020603050405020304" pitchFamily="18" charset="0"/>
            </a:endParaRPr>
          </a:p>
          <a:p>
            <a:pPr algn="just"/>
            <a:r>
              <a:rPr lang="vi-VN" sz="2917" dirty="0">
                <a:solidFill>
                  <a:srgbClr val="002060"/>
                </a:solidFill>
                <a:latin typeface="Times New Roman" panose="02020603050405020304" pitchFamily="18" charset="0"/>
                <a:cs typeface="Times New Roman" panose="02020603050405020304" pitchFamily="18" charset="0"/>
              </a:rPr>
              <a:t>→ </a:t>
            </a:r>
            <a:r>
              <a:rPr lang="vi-VN" sz="2917" b="1" dirty="0">
                <a:solidFill>
                  <a:srgbClr val="002060"/>
                </a:solidFill>
                <a:latin typeface="Times New Roman" panose="02020603050405020304" pitchFamily="18" charset="0"/>
                <a:cs typeface="Times New Roman" panose="02020603050405020304" pitchFamily="18" charset="0"/>
              </a:rPr>
              <a:t>Chuẩn bị phiếu &amp; hòm phiếu phụ</a:t>
            </a:r>
            <a:endParaRPr lang="vi-VN" sz="2917"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23F82C1-285B-877F-224D-FDA834AEB326}"/>
              </a:ext>
            </a:extLst>
          </p:cNvPr>
          <p:cNvPicPr>
            <a:picLocks noChangeAspect="1"/>
          </p:cNvPicPr>
          <p:nvPr/>
        </p:nvPicPr>
        <p:blipFill>
          <a:blip r:embed="rId2">
            <a:extLst>
              <a:ext uri="{28A0092B-C50C-407E-A947-70E740481C1C}">
                <a14:useLocalDpi xmlns:a14="http://schemas.microsoft.com/office/drawing/2010/main" val="0"/>
              </a:ext>
            </a:extLst>
          </a:blip>
          <a:srcRect l="7866" r="12074"/>
          <a:stretch>
            <a:fillRect/>
          </a:stretch>
        </p:blipFill>
        <p:spPr>
          <a:xfrm>
            <a:off x="0" y="1455538"/>
            <a:ext cx="3744686" cy="4677357"/>
          </a:xfrm>
          <a:prstGeom prst="rect">
            <a:avLst/>
          </a:prstGeom>
        </p:spPr>
      </p:pic>
    </p:spTree>
    <p:extLst>
      <p:ext uri="{BB962C8B-B14F-4D97-AF65-F5344CB8AC3E}">
        <p14:creationId xmlns:p14="http://schemas.microsoft.com/office/powerpoint/2010/main" val="92806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EA51-BDE7-E98E-8D80-1813B10F7E7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2B499CA-9397-5DDC-02E5-A8DCF6C9F6AE}"/>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0A5D497-8937-522D-D561-9B3B1CF2150D}"/>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AB1DD0C9-63CF-C219-0D7C-9789BABADE19}"/>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1BA8F7C-0CBC-ED59-99B0-3E50371C7E70}"/>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2E4D03F-71D6-7BC4-B12C-B5F9D8E5EA25}"/>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6. Quản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lý</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tài</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liệu</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p>
        </p:txBody>
      </p:sp>
      <p:sp>
        <p:nvSpPr>
          <p:cNvPr id="6" name="TextBox 5">
            <a:extLst>
              <a:ext uri="{FF2B5EF4-FFF2-40B4-BE49-F238E27FC236}">
                <a16:creationId xmlns:a16="http://schemas.microsoft.com/office/drawing/2014/main" id="{B196E13E-47D3-BB99-0140-CFC58F83C126}"/>
              </a:ext>
            </a:extLst>
          </p:cNvPr>
          <p:cNvSpPr txBox="1"/>
          <p:nvPr/>
        </p:nvSpPr>
        <p:spPr>
          <a:xfrm>
            <a:off x="914399" y="1724047"/>
            <a:ext cx="10097730" cy="1384995"/>
          </a:xfrm>
          <a:prstGeom prst="rect">
            <a:avLst/>
          </a:prstGeom>
          <a:noFill/>
        </p:spPr>
        <p:txBody>
          <a:bodyPr wrap="square">
            <a:spAutoFit/>
          </a:bodyPr>
          <a:lstStyle/>
          <a:p>
            <a:pPr marL="457200" indent="-457200">
              <a:buFont typeface="Arial" panose="020B0604020202020204" pitchFamily="34" charset="0"/>
              <a:buChar char="•"/>
            </a:pPr>
            <a:r>
              <a:rPr lang="vi-VN" sz="2800" dirty="0">
                <a:solidFill>
                  <a:srgbClr val="002060"/>
                </a:solidFill>
                <a:latin typeface="+mj-lt"/>
              </a:rPr>
              <a:t>Lập </a:t>
            </a:r>
            <a:r>
              <a:rPr lang="vi-VN" sz="2800" b="1" dirty="0">
                <a:solidFill>
                  <a:srgbClr val="002060"/>
                </a:solidFill>
                <a:latin typeface="+mj-lt"/>
              </a:rPr>
              <a:t>sổ </a:t>
            </a:r>
            <a:r>
              <a:rPr lang="en-US" sz="2800" b="1" dirty="0" err="1">
                <a:solidFill>
                  <a:srgbClr val="002060"/>
                </a:solidFill>
                <a:latin typeface="Times New Roman" panose="02020603050405020304" pitchFamily="18" charset="0"/>
                <a:cs typeface="Times New Roman" panose="02020603050405020304" pitchFamily="18" charset="0"/>
              </a:rPr>
              <a:t>quản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lý</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mj-lt"/>
              </a:rPr>
              <a:t>phiếu bầu</a:t>
            </a:r>
            <a:r>
              <a:rPr lang="en-US" sz="2800" b="1" dirty="0">
                <a:solidFill>
                  <a:srgbClr val="002060"/>
                </a:solidFill>
                <a:latin typeface="+mj-lt"/>
              </a:rPr>
              <a:t>: </a:t>
            </a:r>
            <a:r>
              <a:rPr lang="en-US" sz="2800" i="1" dirty="0" err="1">
                <a:solidFill>
                  <a:srgbClr val="002060"/>
                </a:solidFill>
                <a:latin typeface="Times New Roman" panose="02020603050405020304" pitchFamily="18" charset="0"/>
                <a:cs typeface="Times New Roman" panose="02020603050405020304" pitchFamily="18" charset="0"/>
              </a:rPr>
              <a:t>theo</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dõi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số</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nhận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số</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phát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số</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hồi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số</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niêm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phong</a:t>
            </a:r>
            <a:r>
              <a:rPr lang="en-US" sz="2800" i="1" dirty="0">
                <a:solidFill>
                  <a:srgbClr val="002060"/>
                </a:solidFill>
                <a:latin typeface="Times New Roman" panose="02020603050405020304" pitchFamily="18" charset="0"/>
                <a:cs typeface="Times New Roman" panose="02020603050405020304" pitchFamily="18" charset="0"/>
              </a:rPr>
              <a:t>,... </a:t>
            </a:r>
          </a:p>
          <a:p>
            <a:pPr marL="380985" indent="-380985">
              <a:buFont typeface="Arial" panose="020B0604020202020204" pitchFamily="34" charset="0"/>
              <a:buChar char="•"/>
            </a:pPr>
            <a:r>
              <a:rPr lang="vi-VN" sz="2800" dirty="0">
                <a:solidFill>
                  <a:srgbClr val="002060"/>
                </a:solidFill>
                <a:latin typeface="+mj-lt"/>
              </a:rPr>
              <a:t>Mất, thiếu → </a:t>
            </a:r>
            <a:r>
              <a:rPr lang="vi-VN" sz="2800" b="1" dirty="0">
                <a:solidFill>
                  <a:srgbClr val="002060"/>
                </a:solidFill>
                <a:latin typeface="+mj-lt"/>
              </a:rPr>
              <a:t>lập biên bản – báo ngay Ban Bầu cử</a:t>
            </a:r>
            <a:endParaRPr lang="vi-VN" sz="2800" dirty="0">
              <a:solidFill>
                <a:srgbClr val="002060"/>
              </a:solidFill>
              <a:latin typeface="+mj-lt"/>
            </a:endParaRPr>
          </a:p>
        </p:txBody>
      </p:sp>
      <p:sp>
        <p:nvSpPr>
          <p:cNvPr id="8" name="TextBox 7">
            <a:extLst>
              <a:ext uri="{FF2B5EF4-FFF2-40B4-BE49-F238E27FC236}">
                <a16:creationId xmlns:a16="http://schemas.microsoft.com/office/drawing/2014/main" id="{B6660274-8B7A-F565-E3BA-EB1C73210FB3}"/>
              </a:ext>
            </a:extLst>
          </p:cNvPr>
          <p:cNvSpPr txBox="1"/>
          <p:nvPr/>
        </p:nvSpPr>
        <p:spPr>
          <a:xfrm>
            <a:off x="717549" y="3571159"/>
            <a:ext cx="10756901" cy="1815882"/>
          </a:xfrm>
          <a:prstGeom prst="rect">
            <a:avLst/>
          </a:prstGeom>
          <a:noFill/>
        </p:spPr>
        <p:txBody>
          <a:bodyPr wrap="square">
            <a:spAutoFit/>
          </a:bodyPr>
          <a:lstStyle/>
          <a:p>
            <a:pPr marL="69215" indent="450215" algn="just">
              <a:spcBef>
                <a:spcPts val="600"/>
              </a:spcBef>
              <a:spcAft>
                <a:spcPts val="600"/>
              </a:spcAft>
              <a:buNone/>
            </a:pPr>
            <a:r>
              <a:rPr lang="en-US" sz="2800" dirty="0">
                <a:solidFill>
                  <a:srgbClr val="002060"/>
                </a:solidFill>
                <a:effectLst/>
                <a:latin typeface="Times New Roman" panose="02020603050405020304" pitchFamily="18" charset="0"/>
                <a:ea typeface="Times New Roman" panose="02020603050405020304" pitchFamily="18" charset="0"/>
              </a:rPr>
              <a:t>            Trường </a:t>
            </a:r>
            <a:r>
              <a:rPr lang="en-US" sz="2800" dirty="0" err="1">
                <a:solidFill>
                  <a:srgbClr val="002060"/>
                </a:solidFill>
                <a:effectLst/>
                <a:latin typeface="Times New Roman" panose="02020603050405020304" pitchFamily="18" charset="0"/>
                <a:ea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khẩn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cấp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Tổ</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Tổ</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ngay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Ủy</a:t>
            </a:r>
            <a:r>
              <a:rPr lang="en-US" sz="2800" dirty="0">
                <a:solidFill>
                  <a:srgbClr val="002060"/>
                </a:solidFill>
                <a:effectLst/>
                <a:latin typeface="Times New Roman" panose="02020603050405020304" pitchFamily="18" charset="0"/>
                <a:ea typeface="Times New Roman" panose="02020603050405020304" pitchFamily="18" charset="0"/>
              </a:rPr>
              <a:t> ban </a:t>
            </a:r>
            <a:r>
              <a:rPr lang="en-US" sz="2800" dirty="0" err="1">
                <a:solidFill>
                  <a:srgbClr val="002060"/>
                </a:solidFill>
                <a:effectLst/>
                <a:latin typeface="Times New Roman" panose="02020603050405020304" pitchFamily="18" charset="0"/>
                <a:ea typeface="Times New Roman" panose="02020603050405020304" pitchFamily="18" charset="0"/>
              </a:rPr>
              <a:t>bầu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phường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xem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rPr>
              <a:t> ý </a:t>
            </a:r>
            <a:r>
              <a:rPr lang="en-US" sz="2800" dirty="0" err="1">
                <a:solidFill>
                  <a:srgbClr val="002060"/>
                </a:solidFill>
                <a:effectLst/>
                <a:latin typeface="Times New Roman" panose="02020603050405020304" pitchFamily="18" charset="0"/>
                <a:ea typeface="Times New Roman" panose="02020603050405020304" pitchFamily="18" charset="0"/>
              </a:rPr>
              <a:t>kiến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lý</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Đồng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rPr>
              <a:t> Thường </a:t>
            </a:r>
            <a:r>
              <a:rPr lang="en-US" sz="2800" dirty="0" err="1">
                <a:solidFill>
                  <a:srgbClr val="002060"/>
                </a:solidFill>
                <a:effectLst/>
                <a:latin typeface="Times New Roman" panose="02020603050405020304" pitchFamily="18" charset="0"/>
                <a:ea typeface="Times New Roman" panose="02020603050405020304" pitchFamily="18" charset="0"/>
              </a:rPr>
              <a:t>trực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Ủy</a:t>
            </a:r>
            <a:r>
              <a:rPr lang="en-US" sz="2800" dirty="0">
                <a:solidFill>
                  <a:srgbClr val="002060"/>
                </a:solidFill>
                <a:effectLst/>
                <a:latin typeface="Times New Roman" panose="02020603050405020304" pitchFamily="18" charset="0"/>
                <a:ea typeface="Times New Roman" panose="02020603050405020304" pitchFamily="18" charset="0"/>
              </a:rPr>
              <a:t> ban </a:t>
            </a:r>
            <a:r>
              <a:rPr lang="en-US" sz="2800" dirty="0" err="1">
                <a:solidFill>
                  <a:srgbClr val="002060"/>
                </a:solidFill>
                <a:effectLst/>
                <a:latin typeface="Times New Roman" panose="02020603050405020304" pitchFamily="18" charset="0"/>
                <a:ea typeface="Times New Roman" panose="02020603050405020304" pitchFamily="18" charset="0"/>
              </a:rPr>
              <a:t>bầu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tỉnh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Vĩnh</a:t>
            </a:r>
            <a:r>
              <a:rPr lang="en-US" sz="2800" dirty="0">
                <a:solidFill>
                  <a:srgbClr val="002060"/>
                </a:solidFill>
                <a:effectLst/>
                <a:latin typeface="Times New Roman" panose="02020603050405020304" pitchFamily="18" charset="0"/>
                <a:ea typeface="Times New Roman" panose="02020603050405020304" pitchFamily="18" charset="0"/>
              </a:rPr>
              <a:t> Long (</a:t>
            </a:r>
            <a:r>
              <a:rPr lang="en-US" sz="2800" dirty="0" err="1">
                <a:solidFill>
                  <a:srgbClr val="002060"/>
                </a:solidFill>
                <a:effectLst/>
                <a:latin typeface="Times New Roman" panose="02020603050405020304" pitchFamily="18" charset="0"/>
                <a:ea typeface="Times New Roman" panose="02020603050405020304" pitchFamily="18" charset="0"/>
              </a:rPr>
              <a:t>điện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thoại</a:t>
            </a:r>
            <a:r>
              <a:rPr lang="en-US" sz="2800" dirty="0">
                <a:solidFill>
                  <a:srgbClr val="002060"/>
                </a:solidFill>
                <a:effectLst/>
                <a:latin typeface="Times New Roman" panose="02020603050405020304" pitchFamily="18" charset="0"/>
                <a:ea typeface="Times New Roman" panose="02020603050405020304" pitchFamily="18" charset="0"/>
              </a:rPr>
              <a:t>: 0270.3823.230) </a:t>
            </a:r>
            <a:r>
              <a:rPr lang="en-US" sz="2800" dirty="0" err="1">
                <a:solidFill>
                  <a:srgbClr val="002060"/>
                </a:solidFill>
                <a:effectLst/>
                <a:latin typeface="Times New Roman" panose="02020603050405020304" pitchFamily="18" charset="0"/>
                <a:ea typeface="Times New Roman" panose="02020603050405020304" pitchFamily="18" charset="0"/>
              </a:rPr>
              <a:t>xem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lý</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hoặc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ngay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cấp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thẩm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quyền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lý</a:t>
            </a:r>
            <a:r>
              <a:rPr lang="en-US" sz="2800" dirty="0">
                <a:solidFill>
                  <a:srgbClr val="002060"/>
                </a:solidFill>
                <a:effectLst/>
                <a:latin typeface="Times New Roman" panose="02020603050405020304" pitchFamily="18" charset="0"/>
                <a:ea typeface="Times New Roman" panose="02020603050405020304" pitchFamily="18" charset="0"/>
              </a:rPr>
              <a:t>.</a:t>
            </a:r>
            <a:endParaRPr lang="vi-VN" sz="2800" dirty="0">
              <a:solidFill>
                <a:srgbClr val="002060"/>
              </a:solidFill>
              <a:effectLst/>
              <a:latin typeface="Times New Roman" panose="02020603050405020304" pitchFamily="18" charset="0"/>
              <a:ea typeface="Times New Roman" panose="02020603050405020304" pitchFamily="18" charset="0"/>
            </a:endParaRPr>
          </a:p>
        </p:txBody>
      </p:sp>
      <p:pic>
        <p:nvPicPr>
          <p:cNvPr id="10" name="Graphic 9" descr="Speaker Phone">
            <a:extLst>
              <a:ext uri="{FF2B5EF4-FFF2-40B4-BE49-F238E27FC236}">
                <a16:creationId xmlns:a16="http://schemas.microsoft.com/office/drawing/2014/main" id="{7C243C6A-1DC7-7EAB-B819-BA15C338A5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08100" y="3286841"/>
            <a:ext cx="914400" cy="914400"/>
          </a:xfrm>
          <a:prstGeom prst="rect">
            <a:avLst/>
          </a:prstGeom>
        </p:spPr>
      </p:pic>
    </p:spTree>
    <p:extLst>
      <p:ext uri="{BB962C8B-B14F-4D97-AF65-F5344CB8AC3E}">
        <p14:creationId xmlns:p14="http://schemas.microsoft.com/office/powerpoint/2010/main" val="2212348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037C-09D9-14C5-FE1A-071B171BE7B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4B0DBCA-6D5B-FDFC-7B4D-39286A38A095}"/>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A2ED0B8-A1FF-0686-2142-052A4229A70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90B8D438-0233-B88C-9BE6-3FA48D69897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BFECB0C6-7628-4BB7-148D-0E9239DF5397}"/>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5F53C5D-1344-6EFE-F976-8E5E4EE690B9}"/>
              </a:ext>
            </a:extLst>
          </p:cNvPr>
          <p:cNvSpPr/>
          <p:nvPr/>
        </p:nvSpPr>
        <p:spPr>
          <a:xfrm>
            <a:off x="187383" y="809647"/>
            <a:ext cx="11916307" cy="596510"/>
          </a:xfrm>
          <a:prstGeom prst="rect">
            <a:avLst/>
          </a:prstGeom>
        </p:spPr>
        <p:txBody>
          <a:bodyPr wrap="square">
            <a:spAutoFit/>
          </a:bodyPr>
          <a:lstStyle/>
          <a:p>
            <a:pPr>
              <a:lnSpc>
                <a:spcPts val="4167"/>
              </a:lnSpc>
              <a:spcBef>
                <a:spcPts val="833"/>
              </a:spcBef>
              <a:spcAft>
                <a:spcPts val="833"/>
              </a:spcAft>
            </a:pPr>
            <a:r>
              <a:rPr lang="vi-VN"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7. Thông tin thường xuyên trước ngày bầu cử</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5B4A7041-C858-85B2-3268-EBF6E4A59A59}"/>
              </a:ext>
            </a:extLst>
          </p:cNvPr>
          <p:cNvSpPr txBox="1"/>
          <p:nvPr/>
        </p:nvSpPr>
        <p:spPr>
          <a:xfrm>
            <a:off x="749299" y="1724047"/>
            <a:ext cx="10452101" cy="3046988"/>
          </a:xfrm>
          <a:prstGeom prst="rect">
            <a:avLst/>
          </a:prstGeom>
          <a:noFill/>
        </p:spPr>
        <p:txBody>
          <a:bodyPr wrap="square">
            <a:spAutoFit/>
          </a:bodyPr>
          <a:lstStyle/>
          <a:p>
            <a:r>
              <a:rPr lang="vi-VN" sz="3200" b="1" dirty="0">
                <a:solidFill>
                  <a:srgbClr val="002060"/>
                </a:solidFill>
                <a:latin typeface="+mj-lt"/>
              </a:rPr>
              <a:t>       THÔNG TIN – TUYÊN TRUYỀN</a:t>
            </a:r>
            <a:endParaRPr lang="en-US" sz="3200" b="1" dirty="0">
              <a:solidFill>
                <a:srgbClr val="002060"/>
              </a:solidFill>
              <a:latin typeface="+mj-lt"/>
            </a:endParaRPr>
          </a:p>
          <a:p>
            <a:endParaRPr lang="vi-VN" sz="3200" b="1" dirty="0">
              <a:solidFill>
                <a:srgbClr val="002060"/>
              </a:solidFill>
              <a:latin typeface="+mj-lt"/>
            </a:endParaRPr>
          </a:p>
          <a:p>
            <a:pPr>
              <a:buFont typeface="Arial" panose="020B0604020202020204" pitchFamily="34" charset="0"/>
              <a:buChar char="•"/>
            </a:pPr>
            <a:r>
              <a:rPr lang="en-US" sz="3200" dirty="0">
                <a:solidFill>
                  <a:srgbClr val="002060"/>
                </a:solidFill>
                <a:latin typeface="+mj-lt"/>
              </a:rPr>
              <a:t> </a:t>
            </a:r>
            <a:r>
              <a:rPr lang="vi-VN" sz="3200" dirty="0">
                <a:solidFill>
                  <a:srgbClr val="002060"/>
                </a:solidFill>
                <a:latin typeface="+mj-lt"/>
              </a:rPr>
              <a:t>Phối hợp UBND xã tuyên </a:t>
            </a:r>
            <a:r>
              <a:rPr lang="vi-VN" sz="3200" dirty="0">
                <a:solidFill>
                  <a:srgbClr val="002060"/>
                </a:solidFill>
                <a:latin typeface="Times New Roman" panose="02020603050405020304" pitchFamily="18" charset="0"/>
                <a:cs typeface="Times New Roman" panose="02020603050405020304" pitchFamily="18" charset="0"/>
              </a:rPr>
              <a:t>truyền bầu cử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cử</a:t>
            </a:r>
            <a:r>
              <a:rPr lang="en-US" sz="3200" dirty="0">
                <a:solidFill>
                  <a:srgbClr val="002060"/>
                </a:solidFill>
                <a:latin typeface="Times New Roman" panose="02020603050405020304" pitchFamily="18" charset="0"/>
                <a:cs typeface="Times New Roman" panose="02020603050405020304" pitchFamily="18" charset="0"/>
              </a:rPr>
              <a:t> tri </a:t>
            </a:r>
            <a:r>
              <a:rPr lang="en-US" sz="3200" dirty="0" err="1">
                <a:solidFill>
                  <a:srgbClr val="002060"/>
                </a:solidFill>
                <a:latin typeface="Times New Roman" panose="02020603050405020304" pitchFamily="18" charset="0"/>
                <a:cs typeface="Times New Roman" panose="02020603050405020304" pitchFamily="18" charset="0"/>
              </a:rPr>
              <a:t>nắm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bắt</a:t>
            </a:r>
            <a:r>
              <a:rPr lang="en-US" sz="3200" dirty="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b="1" dirty="0">
                <a:solidFill>
                  <a:srgbClr val="002060"/>
                </a:solidFill>
                <a:latin typeface="+mj-lt"/>
              </a:rPr>
              <a:t> </a:t>
            </a:r>
            <a:r>
              <a:rPr lang="en-US" sz="3200" b="1" dirty="0">
                <a:solidFill>
                  <a:srgbClr val="FF0000"/>
                </a:solidFill>
                <a:latin typeface="Times New Roman" panose="02020603050405020304" pitchFamily="18" charset="0"/>
                <a:cs typeface="Times New Roman" panose="02020603050405020304" pitchFamily="18" charset="0"/>
              </a:rPr>
              <a:t>Trong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10 ngày trước bầu cử</a:t>
            </a:r>
            <a:r>
              <a:rPr lang="vi-VN" sz="3200" dirty="0">
                <a:solidFill>
                  <a:srgbClr val="FF0000"/>
                </a:solidFill>
                <a:latin typeface="+mj-lt"/>
              </a:rPr>
              <a:t>:</a:t>
            </a:r>
            <a:endParaRPr lang="en-US" sz="3200" dirty="0">
              <a:solidFill>
                <a:srgbClr val="FF0000"/>
              </a:solidFill>
              <a:latin typeface="+mj-lt"/>
            </a:endParaRPr>
          </a:p>
          <a:p>
            <a:r>
              <a:rPr lang="vi-VN" sz="3200" dirty="0">
                <a:solidFill>
                  <a:srgbClr val="002060"/>
                </a:solidFill>
                <a:latin typeface="+mj-lt"/>
              </a:rPr>
              <a:t>→ </a:t>
            </a:r>
            <a:r>
              <a:rPr lang="en-US" sz="3200" dirty="0">
                <a:solidFill>
                  <a:srgbClr val="002060"/>
                </a:solidFill>
                <a:latin typeface="Times New Roman" panose="02020603050405020304" pitchFamily="18" charset="0"/>
                <a:cs typeface="Times New Roman" panose="02020603050405020304" pitchFamily="18" charset="0"/>
              </a:rPr>
              <a:t>Thường </a:t>
            </a:r>
            <a:r>
              <a:rPr lang="en-US" sz="3200" dirty="0" err="1">
                <a:solidFill>
                  <a:srgbClr val="002060"/>
                </a:solidFill>
                <a:latin typeface="Times New Roman" panose="02020603050405020304" pitchFamily="18" charset="0"/>
                <a:cs typeface="Times New Roman" panose="02020603050405020304" pitchFamily="18" charset="0"/>
              </a:rPr>
              <a:t>xuyên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002060"/>
                </a:solidFill>
                <a:latin typeface="+mj-lt"/>
              </a:rPr>
              <a:t>t</a:t>
            </a:r>
            <a:r>
              <a:rPr lang="vi-VN" sz="3200" dirty="0">
                <a:solidFill>
                  <a:srgbClr val="002060"/>
                </a:solidFill>
                <a:latin typeface="+mj-lt"/>
              </a:rPr>
              <a:t>hông báo </a:t>
            </a:r>
            <a:r>
              <a:rPr lang="vi-VN" sz="3200" b="1" dirty="0">
                <a:solidFill>
                  <a:srgbClr val="002060"/>
                </a:solidFill>
                <a:latin typeface="+mj-lt"/>
              </a:rPr>
              <a:t>ngày – giờ – địa điểm bỏ phiếu.</a:t>
            </a:r>
            <a:r>
              <a:rPr lang="vi-VN" sz="3200" dirty="0">
                <a:solidFill>
                  <a:srgbClr val="002060"/>
                </a:solidFill>
                <a:latin typeface="+mj-lt"/>
              </a:rPr>
              <a:t/>
            </a:r>
            <a:br>
              <a:rPr lang="vi-VN" sz="3200" dirty="0">
                <a:solidFill>
                  <a:srgbClr val="002060"/>
                </a:solidFill>
                <a:latin typeface="+mj-lt"/>
              </a:rPr>
            </a:br>
            <a:r>
              <a:rPr lang="vi-VN" sz="3200" dirty="0">
                <a:solidFill>
                  <a:srgbClr val="002060"/>
                </a:solidFill>
                <a:latin typeface="+mj-lt"/>
              </a:rPr>
              <a:t>→ Niêm yết, phát thanh, phương tiện thông tin</a:t>
            </a:r>
            <a:r>
              <a:rPr lang="en-US" sz="3200" dirty="0">
                <a:solidFill>
                  <a:srgbClr val="002060"/>
                </a:solidFill>
                <a:latin typeface="+mj-lt"/>
              </a:rPr>
              <a:t> </a:t>
            </a:r>
            <a:r>
              <a:rPr lang="en-US" sz="3200" dirty="0" err="1">
                <a:solidFill>
                  <a:srgbClr val="002060"/>
                </a:solidFill>
                <a:latin typeface="Times New Roman" panose="02020603050405020304" pitchFamily="18" charset="0"/>
                <a:cs typeface="Times New Roman" panose="02020603050405020304" pitchFamily="18" charset="0"/>
              </a:rPr>
              <a:t>đại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chúng</a:t>
            </a:r>
            <a:r>
              <a:rPr lang="en-US" sz="3200" dirty="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0" name="Graphic 9" descr="Wireless router">
            <a:extLst>
              <a:ext uri="{FF2B5EF4-FFF2-40B4-BE49-F238E27FC236}">
                <a16:creationId xmlns:a16="http://schemas.microsoft.com/office/drawing/2014/main" id="{1DF403E7-8DFA-47DD-47F1-850B3940F6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3400" y="1455538"/>
            <a:ext cx="914400" cy="914400"/>
          </a:xfrm>
          <a:prstGeom prst="rect">
            <a:avLst/>
          </a:prstGeom>
        </p:spPr>
      </p:pic>
    </p:spTree>
    <p:extLst>
      <p:ext uri="{BB962C8B-B14F-4D97-AF65-F5344CB8AC3E}">
        <p14:creationId xmlns:p14="http://schemas.microsoft.com/office/powerpoint/2010/main" val="17702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B3F4D-8437-B982-8760-8E1757F6A0FE}"/>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93E3B9C4-224D-39B0-6D27-E35F465C0D6F}"/>
              </a:ext>
            </a:extLst>
          </p:cNvPr>
          <p:cNvSpPr/>
          <p:nvPr/>
        </p:nvSpPr>
        <p:spPr>
          <a:xfrm>
            <a:off x="281123" y="4098804"/>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Bỏ phiếu</a:t>
            </a:r>
          </a:p>
        </p:txBody>
      </p:sp>
      <p:sp>
        <p:nvSpPr>
          <p:cNvPr id="13" name="Rectangle 12">
            <a:extLst>
              <a:ext uri="{FF2B5EF4-FFF2-40B4-BE49-F238E27FC236}">
                <a16:creationId xmlns:a16="http://schemas.microsoft.com/office/drawing/2014/main" id="{778C6335-0521-DC8A-E0B2-585D1F784B3A}"/>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23BCACA-E9ED-D57A-1F18-7B27492F0995}"/>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C37653AC-2A0B-6DA0-E35A-C9DC8A1F7628}"/>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B3C7A22F-876B-6F6F-8C44-63CAF71E548E}"/>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29A5F5CA-E037-0F42-B074-CEC10C12C3AD}"/>
              </a:ext>
            </a:extLst>
          </p:cNvPr>
          <p:cNvGrpSpPr/>
          <p:nvPr/>
        </p:nvGrpSpPr>
        <p:grpSpPr>
          <a:xfrm>
            <a:off x="54015" y="1117759"/>
            <a:ext cx="12083970" cy="1290412"/>
            <a:chOff x="88900" y="2240336"/>
            <a:chExt cx="12083970" cy="1290412"/>
          </a:xfrm>
        </p:grpSpPr>
        <p:sp>
          <p:nvSpPr>
            <p:cNvPr id="7" name="Freeform: Shape 6">
              <a:extLst>
                <a:ext uri="{FF2B5EF4-FFF2-40B4-BE49-F238E27FC236}">
                  <a16:creationId xmlns:a16="http://schemas.microsoft.com/office/drawing/2014/main" id="{F36AE39F-8048-E567-C11A-7AAC65D84265}"/>
                </a:ext>
              </a:extLst>
            </p:cNvPr>
            <p:cNvSpPr/>
            <p:nvPr/>
          </p:nvSpPr>
          <p:spPr>
            <a:xfrm>
              <a:off x="88900" y="2240336"/>
              <a:ext cx="1329893" cy="1290412"/>
            </a:xfrm>
            <a:custGeom>
              <a:avLst/>
              <a:gdLst>
                <a:gd name="connsiteX0" fmla="*/ 0 w 1223353"/>
                <a:gd name="connsiteY0" fmla="*/ 122335 h 1290412"/>
                <a:gd name="connsiteX1" fmla="*/ 122335 w 1223353"/>
                <a:gd name="connsiteY1" fmla="*/ 0 h 1290412"/>
                <a:gd name="connsiteX2" fmla="*/ 1101018 w 1223353"/>
                <a:gd name="connsiteY2" fmla="*/ 0 h 1290412"/>
                <a:gd name="connsiteX3" fmla="*/ 1223353 w 1223353"/>
                <a:gd name="connsiteY3" fmla="*/ 122335 h 1290412"/>
                <a:gd name="connsiteX4" fmla="*/ 1223353 w 1223353"/>
                <a:gd name="connsiteY4" fmla="*/ 1168077 h 1290412"/>
                <a:gd name="connsiteX5" fmla="*/ 1101018 w 1223353"/>
                <a:gd name="connsiteY5" fmla="*/ 1290412 h 1290412"/>
                <a:gd name="connsiteX6" fmla="*/ 122335 w 1223353"/>
                <a:gd name="connsiteY6" fmla="*/ 1290412 h 1290412"/>
                <a:gd name="connsiteX7" fmla="*/ 0 w 1223353"/>
                <a:gd name="connsiteY7" fmla="*/ 1168077 h 1290412"/>
                <a:gd name="connsiteX8" fmla="*/ 0 w 1223353"/>
                <a:gd name="connsiteY8" fmla="*/ 122335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353" h="1290412">
                  <a:moveTo>
                    <a:pt x="0" y="122335"/>
                  </a:moveTo>
                  <a:cubicBezTo>
                    <a:pt x="0" y="54771"/>
                    <a:pt x="54771" y="0"/>
                    <a:pt x="122335" y="0"/>
                  </a:cubicBezTo>
                  <a:lnTo>
                    <a:pt x="1101018" y="0"/>
                  </a:lnTo>
                  <a:cubicBezTo>
                    <a:pt x="1168582" y="0"/>
                    <a:pt x="1223353" y="54771"/>
                    <a:pt x="1223353" y="122335"/>
                  </a:cubicBezTo>
                  <a:lnTo>
                    <a:pt x="1223353" y="1168077"/>
                  </a:lnTo>
                  <a:cubicBezTo>
                    <a:pt x="1223353" y="1235641"/>
                    <a:pt x="1168582" y="1290412"/>
                    <a:pt x="1101018" y="1290412"/>
                  </a:cubicBezTo>
                  <a:lnTo>
                    <a:pt x="122335" y="1290412"/>
                  </a:lnTo>
                  <a:cubicBezTo>
                    <a:pt x="54771" y="1290412"/>
                    <a:pt x="0" y="1235641"/>
                    <a:pt x="0" y="1168077"/>
                  </a:cubicBezTo>
                  <a:lnTo>
                    <a:pt x="0" y="12233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271" tIns="127271" rIns="127271" bIns="127271"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Chuẩn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endParaRPr lang="en-US" sz="2400" b="1"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F5635BAA-0C59-B2E8-FB44-269365D0FCA5}"/>
                </a:ext>
              </a:extLst>
            </p:cNvPr>
            <p:cNvSpPr/>
            <p:nvPr/>
          </p:nvSpPr>
          <p:spPr>
            <a:xfrm>
              <a:off x="1607876" y="2618857"/>
              <a:ext cx="569838" cy="533370"/>
            </a:xfrm>
            <a:custGeom>
              <a:avLst/>
              <a:gdLst>
                <a:gd name="connsiteX0" fmla="*/ 0 w 569838"/>
                <a:gd name="connsiteY0" fmla="*/ 106674 h 533370"/>
                <a:gd name="connsiteX1" fmla="*/ 303153 w 569838"/>
                <a:gd name="connsiteY1" fmla="*/ 106674 h 533370"/>
                <a:gd name="connsiteX2" fmla="*/ 303153 w 569838"/>
                <a:gd name="connsiteY2" fmla="*/ 0 h 533370"/>
                <a:gd name="connsiteX3" fmla="*/ 569838 w 569838"/>
                <a:gd name="connsiteY3" fmla="*/ 266685 h 533370"/>
                <a:gd name="connsiteX4" fmla="*/ 303153 w 569838"/>
                <a:gd name="connsiteY4" fmla="*/ 533370 h 533370"/>
                <a:gd name="connsiteX5" fmla="*/ 303153 w 569838"/>
                <a:gd name="connsiteY5" fmla="*/ 426696 h 533370"/>
                <a:gd name="connsiteX6" fmla="*/ 0 w 569838"/>
                <a:gd name="connsiteY6" fmla="*/ 426696 h 533370"/>
                <a:gd name="connsiteX7" fmla="*/ 0 w 569838"/>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838" h="533370">
                  <a:moveTo>
                    <a:pt x="0" y="106674"/>
                  </a:moveTo>
                  <a:lnTo>
                    <a:pt x="303153" y="106674"/>
                  </a:lnTo>
                  <a:lnTo>
                    <a:pt x="303153" y="0"/>
                  </a:lnTo>
                  <a:lnTo>
                    <a:pt x="569838" y="266685"/>
                  </a:lnTo>
                  <a:lnTo>
                    <a:pt x="303153" y="533370"/>
                  </a:lnTo>
                  <a:lnTo>
                    <a:pt x="303153" y="426696"/>
                  </a:lnTo>
                  <a:lnTo>
                    <a:pt x="0" y="426696"/>
                  </a:lnTo>
                  <a:lnTo>
                    <a:pt x="0" y="106674"/>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106674" rIns="160011" bIns="106674"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10" name="Freeform: Shape 9">
              <a:extLst>
                <a:ext uri="{FF2B5EF4-FFF2-40B4-BE49-F238E27FC236}">
                  <a16:creationId xmlns:a16="http://schemas.microsoft.com/office/drawing/2014/main" id="{E9FF6222-7998-7537-4F66-8DD2E39B31D1}"/>
                </a:ext>
              </a:extLst>
            </p:cNvPr>
            <p:cNvSpPr/>
            <p:nvPr/>
          </p:nvSpPr>
          <p:spPr>
            <a:xfrm>
              <a:off x="2366797" y="2240336"/>
              <a:ext cx="1203546" cy="1290412"/>
            </a:xfrm>
            <a:custGeom>
              <a:avLst/>
              <a:gdLst>
                <a:gd name="connsiteX0" fmla="*/ 0 w 1203546"/>
                <a:gd name="connsiteY0" fmla="*/ 120355 h 1290412"/>
                <a:gd name="connsiteX1" fmla="*/ 120355 w 1203546"/>
                <a:gd name="connsiteY1" fmla="*/ 0 h 1290412"/>
                <a:gd name="connsiteX2" fmla="*/ 1083191 w 1203546"/>
                <a:gd name="connsiteY2" fmla="*/ 0 h 1290412"/>
                <a:gd name="connsiteX3" fmla="*/ 1203546 w 1203546"/>
                <a:gd name="connsiteY3" fmla="*/ 120355 h 1290412"/>
                <a:gd name="connsiteX4" fmla="*/ 1203546 w 1203546"/>
                <a:gd name="connsiteY4" fmla="*/ 1170057 h 1290412"/>
                <a:gd name="connsiteX5" fmla="*/ 1083191 w 1203546"/>
                <a:gd name="connsiteY5" fmla="*/ 1290412 h 1290412"/>
                <a:gd name="connsiteX6" fmla="*/ 120355 w 1203546"/>
                <a:gd name="connsiteY6" fmla="*/ 1290412 h 1290412"/>
                <a:gd name="connsiteX7" fmla="*/ 0 w 1203546"/>
                <a:gd name="connsiteY7" fmla="*/ 1170057 h 1290412"/>
                <a:gd name="connsiteX8" fmla="*/ 0 w 1203546"/>
                <a:gd name="connsiteY8" fmla="*/ 120355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546" h="1290412">
                  <a:moveTo>
                    <a:pt x="0" y="120355"/>
                  </a:moveTo>
                  <a:cubicBezTo>
                    <a:pt x="0" y="53885"/>
                    <a:pt x="53885" y="0"/>
                    <a:pt x="120355" y="0"/>
                  </a:cubicBezTo>
                  <a:lnTo>
                    <a:pt x="1083191" y="0"/>
                  </a:lnTo>
                  <a:cubicBezTo>
                    <a:pt x="1149661" y="0"/>
                    <a:pt x="1203546" y="53885"/>
                    <a:pt x="1203546" y="120355"/>
                  </a:cubicBezTo>
                  <a:lnTo>
                    <a:pt x="1203546" y="1170057"/>
                  </a:lnTo>
                  <a:cubicBezTo>
                    <a:pt x="1203546" y="1236527"/>
                    <a:pt x="1149661" y="1290412"/>
                    <a:pt x="1083191" y="1290412"/>
                  </a:cubicBezTo>
                  <a:lnTo>
                    <a:pt x="120355" y="1290412"/>
                  </a:lnTo>
                  <a:cubicBezTo>
                    <a:pt x="53885" y="1290412"/>
                    <a:pt x="0" y="1236527"/>
                    <a:pt x="0" y="1170057"/>
                  </a:cubicBezTo>
                  <a:lnTo>
                    <a:pt x="0" y="120355"/>
                  </a:lnTo>
                  <a:close/>
                </a:path>
              </a:pathLst>
            </a:custGeom>
            <a:solidFill>
              <a:srgbClr val="00B050"/>
            </a:solidFill>
          </p:spPr>
          <p:style>
            <a:lnRef idx="2">
              <a:schemeClr val="lt1">
                <a:hueOff val="0"/>
                <a:satOff val="0"/>
                <a:lumOff val="0"/>
                <a:alphaOff val="0"/>
              </a:schemeClr>
            </a:lnRef>
            <a:fillRef idx="1">
              <a:schemeClr val="accent4">
                <a:hueOff val="1960178"/>
                <a:satOff val="-8155"/>
                <a:lumOff val="1922"/>
                <a:alphaOff val="0"/>
              </a:schemeClr>
            </a:fillRef>
            <a:effectRef idx="0">
              <a:schemeClr val="accent4">
                <a:hueOff val="1960178"/>
                <a:satOff val="-8155"/>
                <a:lumOff val="1922"/>
                <a:alphaOff val="0"/>
              </a:schemeClr>
            </a:effectRef>
            <a:fontRef idx="minor">
              <a:schemeClr val="lt1"/>
            </a:fontRef>
          </p:style>
          <p:txBody>
            <a:bodyPr spcFirstLastPara="0" vert="horz" wrap="square" lIns="134311" tIns="134311" rIns="134311" bIns="134311"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Khai</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mạc</a:t>
              </a:r>
              <a:endParaRPr lang="en-US" sz="2600" b="1" kern="1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35CB58E-8A7E-F482-3A5F-39E9AE079317}"/>
                </a:ext>
              </a:extLst>
            </p:cNvPr>
            <p:cNvSpPr/>
            <p:nvPr/>
          </p:nvSpPr>
          <p:spPr>
            <a:xfrm>
              <a:off x="3759426" y="2618857"/>
              <a:ext cx="431336" cy="533370"/>
            </a:xfrm>
            <a:custGeom>
              <a:avLst/>
              <a:gdLst>
                <a:gd name="connsiteX0" fmla="*/ 0 w 431336"/>
                <a:gd name="connsiteY0" fmla="*/ 106674 h 533370"/>
                <a:gd name="connsiteX1" fmla="*/ 215668 w 431336"/>
                <a:gd name="connsiteY1" fmla="*/ 106674 h 533370"/>
                <a:gd name="connsiteX2" fmla="*/ 215668 w 431336"/>
                <a:gd name="connsiteY2" fmla="*/ 0 h 533370"/>
                <a:gd name="connsiteX3" fmla="*/ 431336 w 431336"/>
                <a:gd name="connsiteY3" fmla="*/ 266685 h 533370"/>
                <a:gd name="connsiteX4" fmla="*/ 215668 w 431336"/>
                <a:gd name="connsiteY4" fmla="*/ 533370 h 533370"/>
                <a:gd name="connsiteX5" fmla="*/ 215668 w 431336"/>
                <a:gd name="connsiteY5" fmla="*/ 426696 h 533370"/>
                <a:gd name="connsiteX6" fmla="*/ 0 w 431336"/>
                <a:gd name="connsiteY6" fmla="*/ 426696 h 533370"/>
                <a:gd name="connsiteX7" fmla="*/ 0 w 431336"/>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336" h="533370">
                  <a:moveTo>
                    <a:pt x="0" y="106674"/>
                  </a:moveTo>
                  <a:lnTo>
                    <a:pt x="215668" y="106674"/>
                  </a:lnTo>
                  <a:lnTo>
                    <a:pt x="215668" y="0"/>
                  </a:lnTo>
                  <a:lnTo>
                    <a:pt x="431336" y="266685"/>
                  </a:lnTo>
                  <a:lnTo>
                    <a:pt x="215668" y="533370"/>
                  </a:lnTo>
                  <a:lnTo>
                    <a:pt x="215668" y="426696"/>
                  </a:lnTo>
                  <a:lnTo>
                    <a:pt x="0" y="426696"/>
                  </a:lnTo>
                  <a:lnTo>
                    <a:pt x="0" y="106674"/>
                  </a:lnTo>
                  <a:close/>
                </a:path>
              </a:pathLst>
            </a:custGeom>
          </p:spPr>
          <p:style>
            <a:lnRef idx="0">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0" tIns="106674" rIns="129401" bIns="106674"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12" name="Freeform: Shape 11">
              <a:extLst>
                <a:ext uri="{FF2B5EF4-FFF2-40B4-BE49-F238E27FC236}">
                  <a16:creationId xmlns:a16="http://schemas.microsoft.com/office/drawing/2014/main" id="{EBDE91CD-06B2-BFC2-4679-DAB3EFC7E9C7}"/>
                </a:ext>
              </a:extLst>
            </p:cNvPr>
            <p:cNvSpPr/>
            <p:nvPr/>
          </p:nvSpPr>
          <p:spPr>
            <a:xfrm>
              <a:off x="4379845" y="2240336"/>
              <a:ext cx="1425367" cy="1290412"/>
            </a:xfrm>
            <a:custGeom>
              <a:avLst/>
              <a:gdLst>
                <a:gd name="connsiteX0" fmla="*/ 0 w 1425367"/>
                <a:gd name="connsiteY0" fmla="*/ 129041 h 1290412"/>
                <a:gd name="connsiteX1" fmla="*/ 129041 w 1425367"/>
                <a:gd name="connsiteY1" fmla="*/ 0 h 1290412"/>
                <a:gd name="connsiteX2" fmla="*/ 1296326 w 1425367"/>
                <a:gd name="connsiteY2" fmla="*/ 0 h 1290412"/>
                <a:gd name="connsiteX3" fmla="*/ 1425367 w 1425367"/>
                <a:gd name="connsiteY3" fmla="*/ 129041 h 1290412"/>
                <a:gd name="connsiteX4" fmla="*/ 1425367 w 1425367"/>
                <a:gd name="connsiteY4" fmla="*/ 1161371 h 1290412"/>
                <a:gd name="connsiteX5" fmla="*/ 1296326 w 1425367"/>
                <a:gd name="connsiteY5" fmla="*/ 1290412 h 1290412"/>
                <a:gd name="connsiteX6" fmla="*/ 129041 w 1425367"/>
                <a:gd name="connsiteY6" fmla="*/ 1290412 h 1290412"/>
                <a:gd name="connsiteX7" fmla="*/ 0 w 1425367"/>
                <a:gd name="connsiteY7" fmla="*/ 1161371 h 1290412"/>
                <a:gd name="connsiteX8" fmla="*/ 0 w 1425367"/>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367" h="1290412">
                  <a:moveTo>
                    <a:pt x="0" y="129041"/>
                  </a:moveTo>
                  <a:cubicBezTo>
                    <a:pt x="0" y="57774"/>
                    <a:pt x="57774" y="0"/>
                    <a:pt x="129041" y="0"/>
                  </a:cubicBezTo>
                  <a:lnTo>
                    <a:pt x="1296326" y="0"/>
                  </a:lnTo>
                  <a:cubicBezTo>
                    <a:pt x="1367593" y="0"/>
                    <a:pt x="1425367" y="57774"/>
                    <a:pt x="1425367" y="129041"/>
                  </a:cubicBezTo>
                  <a:lnTo>
                    <a:pt x="1425367" y="1161371"/>
                  </a:lnTo>
                  <a:cubicBezTo>
                    <a:pt x="1425367" y="1232638"/>
                    <a:pt x="1367593" y="1290412"/>
                    <a:pt x="1296326"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3920356"/>
                <a:satOff val="-16311"/>
                <a:lumOff val="3843"/>
                <a:alphaOff val="0"/>
              </a:schemeClr>
            </a:fillRef>
            <a:effectRef idx="0">
              <a:schemeClr val="accent4">
                <a:hueOff val="3920356"/>
                <a:satOff val="-16311"/>
                <a:lumOff val="3843"/>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Bỏ</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phiếu</a:t>
              </a:r>
              <a:endParaRPr lang="en-US" sz="2600" b="1"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796F851C-398B-1114-2580-4F73A277D63F}"/>
                </a:ext>
              </a:extLst>
            </p:cNvPr>
            <p:cNvSpPr/>
            <p:nvPr/>
          </p:nvSpPr>
          <p:spPr>
            <a:xfrm>
              <a:off x="5994295" y="2618857"/>
              <a:ext cx="453688" cy="533370"/>
            </a:xfrm>
            <a:custGeom>
              <a:avLst/>
              <a:gdLst>
                <a:gd name="connsiteX0" fmla="*/ 0 w 453688"/>
                <a:gd name="connsiteY0" fmla="*/ 106674 h 533370"/>
                <a:gd name="connsiteX1" fmla="*/ 226844 w 453688"/>
                <a:gd name="connsiteY1" fmla="*/ 106674 h 533370"/>
                <a:gd name="connsiteX2" fmla="*/ 226844 w 453688"/>
                <a:gd name="connsiteY2" fmla="*/ 0 h 533370"/>
                <a:gd name="connsiteX3" fmla="*/ 453688 w 453688"/>
                <a:gd name="connsiteY3" fmla="*/ 266685 h 533370"/>
                <a:gd name="connsiteX4" fmla="*/ 226844 w 453688"/>
                <a:gd name="connsiteY4" fmla="*/ 533370 h 533370"/>
                <a:gd name="connsiteX5" fmla="*/ 226844 w 453688"/>
                <a:gd name="connsiteY5" fmla="*/ 426696 h 533370"/>
                <a:gd name="connsiteX6" fmla="*/ 0 w 453688"/>
                <a:gd name="connsiteY6" fmla="*/ 426696 h 533370"/>
                <a:gd name="connsiteX7" fmla="*/ 0 w 453688"/>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88" h="533370">
                  <a:moveTo>
                    <a:pt x="0" y="106674"/>
                  </a:moveTo>
                  <a:lnTo>
                    <a:pt x="226844" y="106674"/>
                  </a:lnTo>
                  <a:lnTo>
                    <a:pt x="226844" y="0"/>
                  </a:lnTo>
                  <a:lnTo>
                    <a:pt x="453688" y="266685"/>
                  </a:lnTo>
                  <a:lnTo>
                    <a:pt x="226844" y="533370"/>
                  </a:lnTo>
                  <a:lnTo>
                    <a:pt x="226844" y="426696"/>
                  </a:lnTo>
                  <a:lnTo>
                    <a:pt x="0" y="426696"/>
                  </a:lnTo>
                  <a:lnTo>
                    <a:pt x="0" y="106674"/>
                  </a:lnTo>
                  <a:close/>
                </a:path>
              </a:pathLst>
            </a:custGeom>
          </p:spPr>
          <p:style>
            <a:lnRef idx="0">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0" tIns="106674" rIns="136106" bIns="106674"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16" name="Freeform: Shape 15">
              <a:extLst>
                <a:ext uri="{FF2B5EF4-FFF2-40B4-BE49-F238E27FC236}">
                  <a16:creationId xmlns:a16="http://schemas.microsoft.com/office/drawing/2014/main" id="{0A55BAF3-388E-0B73-6BFB-E78B925B6167}"/>
                </a:ext>
              </a:extLst>
            </p:cNvPr>
            <p:cNvSpPr/>
            <p:nvPr/>
          </p:nvSpPr>
          <p:spPr>
            <a:xfrm>
              <a:off x="6637066" y="2240336"/>
              <a:ext cx="1333340" cy="1290412"/>
            </a:xfrm>
            <a:custGeom>
              <a:avLst/>
              <a:gdLst>
                <a:gd name="connsiteX0" fmla="*/ 0 w 1333340"/>
                <a:gd name="connsiteY0" fmla="*/ 129041 h 1290412"/>
                <a:gd name="connsiteX1" fmla="*/ 129041 w 1333340"/>
                <a:gd name="connsiteY1" fmla="*/ 0 h 1290412"/>
                <a:gd name="connsiteX2" fmla="*/ 1204299 w 1333340"/>
                <a:gd name="connsiteY2" fmla="*/ 0 h 1290412"/>
                <a:gd name="connsiteX3" fmla="*/ 1333340 w 1333340"/>
                <a:gd name="connsiteY3" fmla="*/ 129041 h 1290412"/>
                <a:gd name="connsiteX4" fmla="*/ 1333340 w 1333340"/>
                <a:gd name="connsiteY4" fmla="*/ 1161371 h 1290412"/>
                <a:gd name="connsiteX5" fmla="*/ 1204299 w 1333340"/>
                <a:gd name="connsiteY5" fmla="*/ 1290412 h 1290412"/>
                <a:gd name="connsiteX6" fmla="*/ 129041 w 1333340"/>
                <a:gd name="connsiteY6" fmla="*/ 1290412 h 1290412"/>
                <a:gd name="connsiteX7" fmla="*/ 0 w 1333340"/>
                <a:gd name="connsiteY7" fmla="*/ 1161371 h 1290412"/>
                <a:gd name="connsiteX8" fmla="*/ 0 w 1333340"/>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340" h="1290412">
                  <a:moveTo>
                    <a:pt x="0" y="129041"/>
                  </a:moveTo>
                  <a:cubicBezTo>
                    <a:pt x="0" y="57774"/>
                    <a:pt x="57774" y="0"/>
                    <a:pt x="129041" y="0"/>
                  </a:cubicBezTo>
                  <a:lnTo>
                    <a:pt x="1204299" y="0"/>
                  </a:lnTo>
                  <a:cubicBezTo>
                    <a:pt x="1275566" y="0"/>
                    <a:pt x="1333340" y="57774"/>
                    <a:pt x="1333340" y="129041"/>
                  </a:cubicBezTo>
                  <a:lnTo>
                    <a:pt x="1333340" y="1161371"/>
                  </a:lnTo>
                  <a:cubicBezTo>
                    <a:pt x="1333340" y="1232638"/>
                    <a:pt x="1275566" y="1290412"/>
                    <a:pt x="1204299"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5880535"/>
                <a:satOff val="-24466"/>
                <a:lumOff val="5765"/>
                <a:alphaOff val="0"/>
              </a:schemeClr>
            </a:fillRef>
            <a:effectRef idx="0">
              <a:schemeClr val="accent4">
                <a:hueOff val="5880535"/>
                <a:satOff val="-24466"/>
                <a:lumOff val="5765"/>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Kết</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thúc</a:t>
              </a:r>
              <a:endParaRPr lang="en-US" sz="2600" b="1" kern="1200"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BE02DE3-4C0D-F5CA-1CAC-F34825E04387}"/>
                </a:ext>
              </a:extLst>
            </p:cNvPr>
            <p:cNvSpPr/>
            <p:nvPr/>
          </p:nvSpPr>
          <p:spPr>
            <a:xfrm rot="30048">
              <a:off x="8159489" y="2618857"/>
              <a:ext cx="496874" cy="533370"/>
            </a:xfrm>
            <a:custGeom>
              <a:avLst/>
              <a:gdLst>
                <a:gd name="connsiteX0" fmla="*/ 0 w 496874"/>
                <a:gd name="connsiteY0" fmla="*/ 106674 h 533370"/>
                <a:gd name="connsiteX1" fmla="*/ 248437 w 496874"/>
                <a:gd name="connsiteY1" fmla="*/ 106674 h 533370"/>
                <a:gd name="connsiteX2" fmla="*/ 248437 w 496874"/>
                <a:gd name="connsiteY2" fmla="*/ 0 h 533370"/>
                <a:gd name="connsiteX3" fmla="*/ 496874 w 496874"/>
                <a:gd name="connsiteY3" fmla="*/ 266685 h 533370"/>
                <a:gd name="connsiteX4" fmla="*/ 248437 w 496874"/>
                <a:gd name="connsiteY4" fmla="*/ 533370 h 533370"/>
                <a:gd name="connsiteX5" fmla="*/ 248437 w 496874"/>
                <a:gd name="connsiteY5" fmla="*/ 426696 h 533370"/>
                <a:gd name="connsiteX6" fmla="*/ 0 w 496874"/>
                <a:gd name="connsiteY6" fmla="*/ 426696 h 533370"/>
                <a:gd name="connsiteX7" fmla="*/ 0 w 496874"/>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874" h="533370">
                  <a:moveTo>
                    <a:pt x="0" y="106674"/>
                  </a:moveTo>
                  <a:lnTo>
                    <a:pt x="248437" y="106674"/>
                  </a:lnTo>
                  <a:lnTo>
                    <a:pt x="248437" y="0"/>
                  </a:lnTo>
                  <a:lnTo>
                    <a:pt x="496874" y="266685"/>
                  </a:lnTo>
                  <a:lnTo>
                    <a:pt x="248437" y="533370"/>
                  </a:lnTo>
                  <a:lnTo>
                    <a:pt x="248437" y="426696"/>
                  </a:lnTo>
                  <a:lnTo>
                    <a:pt x="0" y="426696"/>
                  </a:lnTo>
                  <a:lnTo>
                    <a:pt x="0" y="106674"/>
                  </a:lnTo>
                  <a:close/>
                </a:path>
              </a:pathLst>
            </a:custGeom>
          </p:spPr>
          <p:style>
            <a:lnRef idx="0">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0" tIns="106674" rIns="149061" bIns="106673"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18" name="Freeform: Shape 17">
              <a:extLst>
                <a:ext uri="{FF2B5EF4-FFF2-40B4-BE49-F238E27FC236}">
                  <a16:creationId xmlns:a16="http://schemas.microsoft.com/office/drawing/2014/main" id="{C881C48C-5DB3-10E9-A2E4-2FFB9B343518}"/>
                </a:ext>
              </a:extLst>
            </p:cNvPr>
            <p:cNvSpPr/>
            <p:nvPr/>
          </p:nvSpPr>
          <p:spPr>
            <a:xfrm>
              <a:off x="8845446" y="2240336"/>
              <a:ext cx="1329705" cy="1290412"/>
            </a:xfrm>
            <a:custGeom>
              <a:avLst/>
              <a:gdLst>
                <a:gd name="connsiteX0" fmla="*/ 0 w 1329705"/>
                <a:gd name="connsiteY0" fmla="*/ 129041 h 1290412"/>
                <a:gd name="connsiteX1" fmla="*/ 129041 w 1329705"/>
                <a:gd name="connsiteY1" fmla="*/ 0 h 1290412"/>
                <a:gd name="connsiteX2" fmla="*/ 1200664 w 1329705"/>
                <a:gd name="connsiteY2" fmla="*/ 0 h 1290412"/>
                <a:gd name="connsiteX3" fmla="*/ 1329705 w 1329705"/>
                <a:gd name="connsiteY3" fmla="*/ 129041 h 1290412"/>
                <a:gd name="connsiteX4" fmla="*/ 1329705 w 1329705"/>
                <a:gd name="connsiteY4" fmla="*/ 1161371 h 1290412"/>
                <a:gd name="connsiteX5" fmla="*/ 1200664 w 1329705"/>
                <a:gd name="connsiteY5" fmla="*/ 1290412 h 1290412"/>
                <a:gd name="connsiteX6" fmla="*/ 129041 w 1329705"/>
                <a:gd name="connsiteY6" fmla="*/ 1290412 h 1290412"/>
                <a:gd name="connsiteX7" fmla="*/ 0 w 1329705"/>
                <a:gd name="connsiteY7" fmla="*/ 1161371 h 1290412"/>
                <a:gd name="connsiteX8" fmla="*/ 0 w 1329705"/>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705" h="1290412">
                  <a:moveTo>
                    <a:pt x="0" y="129041"/>
                  </a:moveTo>
                  <a:cubicBezTo>
                    <a:pt x="0" y="57774"/>
                    <a:pt x="57774" y="0"/>
                    <a:pt x="129041" y="0"/>
                  </a:cubicBezTo>
                  <a:lnTo>
                    <a:pt x="1200664" y="0"/>
                  </a:lnTo>
                  <a:cubicBezTo>
                    <a:pt x="1271931" y="0"/>
                    <a:pt x="1329705" y="57774"/>
                    <a:pt x="1329705" y="129041"/>
                  </a:cubicBezTo>
                  <a:lnTo>
                    <a:pt x="1329705" y="1161371"/>
                  </a:lnTo>
                  <a:cubicBezTo>
                    <a:pt x="1329705" y="1232638"/>
                    <a:pt x="1271931" y="1290412"/>
                    <a:pt x="1200664"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Kiểm</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phiếu</a:t>
              </a:r>
              <a:endParaRPr lang="en-US" sz="26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BB9B0956-F376-1759-EE78-BE04A8599BCE}"/>
                </a:ext>
              </a:extLst>
            </p:cNvPr>
            <p:cNvSpPr/>
            <p:nvPr/>
          </p:nvSpPr>
          <p:spPr>
            <a:xfrm rot="21569653">
              <a:off x="10364234" y="2618857"/>
              <a:ext cx="354322" cy="533370"/>
            </a:xfrm>
            <a:custGeom>
              <a:avLst/>
              <a:gdLst>
                <a:gd name="connsiteX0" fmla="*/ 0 w 354322"/>
                <a:gd name="connsiteY0" fmla="*/ 106674 h 533370"/>
                <a:gd name="connsiteX1" fmla="*/ 177161 w 354322"/>
                <a:gd name="connsiteY1" fmla="*/ 106674 h 533370"/>
                <a:gd name="connsiteX2" fmla="*/ 177161 w 354322"/>
                <a:gd name="connsiteY2" fmla="*/ 0 h 533370"/>
                <a:gd name="connsiteX3" fmla="*/ 354322 w 354322"/>
                <a:gd name="connsiteY3" fmla="*/ 266685 h 533370"/>
                <a:gd name="connsiteX4" fmla="*/ 177161 w 354322"/>
                <a:gd name="connsiteY4" fmla="*/ 533370 h 533370"/>
                <a:gd name="connsiteX5" fmla="*/ 177161 w 354322"/>
                <a:gd name="connsiteY5" fmla="*/ 426696 h 533370"/>
                <a:gd name="connsiteX6" fmla="*/ 0 w 354322"/>
                <a:gd name="connsiteY6" fmla="*/ 426696 h 533370"/>
                <a:gd name="connsiteX7" fmla="*/ 0 w 354322"/>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22" h="533370">
                  <a:moveTo>
                    <a:pt x="0" y="106674"/>
                  </a:moveTo>
                  <a:lnTo>
                    <a:pt x="177161" y="106674"/>
                  </a:lnTo>
                  <a:lnTo>
                    <a:pt x="177161" y="0"/>
                  </a:lnTo>
                  <a:lnTo>
                    <a:pt x="354322" y="266685"/>
                  </a:lnTo>
                  <a:lnTo>
                    <a:pt x="177161" y="533370"/>
                  </a:lnTo>
                  <a:lnTo>
                    <a:pt x="177161" y="426696"/>
                  </a:lnTo>
                  <a:lnTo>
                    <a:pt x="0" y="426696"/>
                  </a:lnTo>
                  <a:lnTo>
                    <a:pt x="0" y="106674"/>
                  </a:lnTo>
                  <a:close/>
                </a:path>
              </a:pathLst>
            </a:custGeom>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 tIns="106673" rIns="106297" bIns="106674"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20" name="Freeform: Shape 19">
              <a:extLst>
                <a:ext uri="{FF2B5EF4-FFF2-40B4-BE49-F238E27FC236}">
                  <a16:creationId xmlns:a16="http://schemas.microsoft.com/office/drawing/2014/main" id="{C5862CDF-0AA1-722C-098A-7488F4B9242D}"/>
                </a:ext>
              </a:extLst>
            </p:cNvPr>
            <p:cNvSpPr/>
            <p:nvPr/>
          </p:nvSpPr>
          <p:spPr>
            <a:xfrm>
              <a:off x="10907643" y="2240336"/>
              <a:ext cx="1265227" cy="1290412"/>
            </a:xfrm>
            <a:custGeom>
              <a:avLst/>
              <a:gdLst>
                <a:gd name="connsiteX0" fmla="*/ 0 w 1265227"/>
                <a:gd name="connsiteY0" fmla="*/ 126523 h 1290412"/>
                <a:gd name="connsiteX1" fmla="*/ 126523 w 1265227"/>
                <a:gd name="connsiteY1" fmla="*/ 0 h 1290412"/>
                <a:gd name="connsiteX2" fmla="*/ 1138704 w 1265227"/>
                <a:gd name="connsiteY2" fmla="*/ 0 h 1290412"/>
                <a:gd name="connsiteX3" fmla="*/ 1265227 w 1265227"/>
                <a:gd name="connsiteY3" fmla="*/ 126523 h 1290412"/>
                <a:gd name="connsiteX4" fmla="*/ 1265227 w 1265227"/>
                <a:gd name="connsiteY4" fmla="*/ 1163889 h 1290412"/>
                <a:gd name="connsiteX5" fmla="*/ 1138704 w 1265227"/>
                <a:gd name="connsiteY5" fmla="*/ 1290412 h 1290412"/>
                <a:gd name="connsiteX6" fmla="*/ 126523 w 1265227"/>
                <a:gd name="connsiteY6" fmla="*/ 1290412 h 1290412"/>
                <a:gd name="connsiteX7" fmla="*/ 0 w 1265227"/>
                <a:gd name="connsiteY7" fmla="*/ 1163889 h 1290412"/>
                <a:gd name="connsiteX8" fmla="*/ 0 w 1265227"/>
                <a:gd name="connsiteY8" fmla="*/ 126523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227" h="1290412">
                  <a:moveTo>
                    <a:pt x="0" y="126523"/>
                  </a:moveTo>
                  <a:cubicBezTo>
                    <a:pt x="0" y="56646"/>
                    <a:pt x="56646" y="0"/>
                    <a:pt x="126523" y="0"/>
                  </a:cubicBezTo>
                  <a:lnTo>
                    <a:pt x="1138704" y="0"/>
                  </a:lnTo>
                  <a:cubicBezTo>
                    <a:pt x="1208581" y="0"/>
                    <a:pt x="1265227" y="56646"/>
                    <a:pt x="1265227" y="126523"/>
                  </a:cubicBezTo>
                  <a:lnTo>
                    <a:pt x="1265227" y="1163889"/>
                  </a:lnTo>
                  <a:cubicBezTo>
                    <a:pt x="1265227" y="1233766"/>
                    <a:pt x="1208581" y="1290412"/>
                    <a:pt x="1138704" y="1290412"/>
                  </a:cubicBezTo>
                  <a:lnTo>
                    <a:pt x="126523" y="1290412"/>
                  </a:lnTo>
                  <a:cubicBezTo>
                    <a:pt x="56646" y="1290412"/>
                    <a:pt x="0" y="1233766"/>
                    <a:pt x="0" y="1163889"/>
                  </a:cubicBezTo>
                  <a:lnTo>
                    <a:pt x="0" y="126523"/>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36117" tIns="136117" rIns="136117" bIns="136117"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Niêm</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phong</a:t>
              </a:r>
              <a:endParaRPr lang="en-US" sz="2600" kern="1200" dirty="0">
                <a:latin typeface="Times New Roman" panose="02020603050405020304" pitchFamily="18" charset="0"/>
                <a:cs typeface="Times New Roman" panose="02020603050405020304" pitchFamily="18" charset="0"/>
              </a:endParaRPr>
            </a:p>
          </p:txBody>
        </p:sp>
      </p:grpSp>
      <p:sp>
        <p:nvSpPr>
          <p:cNvPr id="31" name="Rectangle: Rounded Corners 30">
            <a:extLst>
              <a:ext uri="{FF2B5EF4-FFF2-40B4-BE49-F238E27FC236}">
                <a16:creationId xmlns:a16="http://schemas.microsoft.com/office/drawing/2014/main" id="{8A01CA5A-96E6-DF0D-84BF-81FF1650E8C9}"/>
              </a:ext>
            </a:extLst>
          </p:cNvPr>
          <p:cNvSpPr/>
          <p:nvPr/>
        </p:nvSpPr>
        <p:spPr>
          <a:xfrm>
            <a:off x="281123" y="4793428"/>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Kết thúc</a:t>
            </a:r>
          </a:p>
        </p:txBody>
      </p:sp>
      <p:sp>
        <p:nvSpPr>
          <p:cNvPr id="32" name="Rectangle: Rounded Corners 31">
            <a:extLst>
              <a:ext uri="{FF2B5EF4-FFF2-40B4-BE49-F238E27FC236}">
                <a16:creationId xmlns:a16="http://schemas.microsoft.com/office/drawing/2014/main" id="{B5119684-3229-BF2D-E795-8B6B725A0A06}"/>
              </a:ext>
            </a:extLst>
          </p:cNvPr>
          <p:cNvSpPr/>
          <p:nvPr/>
        </p:nvSpPr>
        <p:spPr>
          <a:xfrm>
            <a:off x="281123" y="5488052"/>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Kiểm phiếu</a:t>
            </a:r>
          </a:p>
        </p:txBody>
      </p:sp>
      <p:sp>
        <p:nvSpPr>
          <p:cNvPr id="33" name="Rectangle: Rounded Corners 32">
            <a:extLst>
              <a:ext uri="{FF2B5EF4-FFF2-40B4-BE49-F238E27FC236}">
                <a16:creationId xmlns:a16="http://schemas.microsoft.com/office/drawing/2014/main" id="{93ABFB2D-A591-1AB7-59D3-53081D4E10D3}"/>
              </a:ext>
            </a:extLst>
          </p:cNvPr>
          <p:cNvSpPr/>
          <p:nvPr/>
        </p:nvSpPr>
        <p:spPr>
          <a:xfrm>
            <a:off x="281122" y="6182674"/>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Niêm phong</a:t>
            </a:r>
          </a:p>
        </p:txBody>
      </p:sp>
      <p:sp>
        <p:nvSpPr>
          <p:cNvPr id="35" name="Rectangle: Rounded Corners 34">
            <a:extLst>
              <a:ext uri="{FF2B5EF4-FFF2-40B4-BE49-F238E27FC236}">
                <a16:creationId xmlns:a16="http://schemas.microsoft.com/office/drawing/2014/main" id="{52966EE8-D90F-92E6-F3A5-853BC74B4579}"/>
              </a:ext>
            </a:extLst>
          </p:cNvPr>
          <p:cNvSpPr/>
          <p:nvPr/>
        </p:nvSpPr>
        <p:spPr>
          <a:xfrm>
            <a:off x="281123" y="3404180"/>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Khai mạc</a:t>
            </a:r>
          </a:p>
        </p:txBody>
      </p:sp>
      <p:sp>
        <p:nvSpPr>
          <p:cNvPr id="36" name="Rectangle: Rounded Corners 35">
            <a:extLst>
              <a:ext uri="{FF2B5EF4-FFF2-40B4-BE49-F238E27FC236}">
                <a16:creationId xmlns:a16="http://schemas.microsoft.com/office/drawing/2014/main" id="{87D3214F-4B5A-2D6C-E8EB-C72049F1D7AB}"/>
              </a:ext>
            </a:extLst>
          </p:cNvPr>
          <p:cNvSpPr/>
          <p:nvPr/>
        </p:nvSpPr>
        <p:spPr>
          <a:xfrm>
            <a:off x="281123" y="2709556"/>
            <a:ext cx="2444297" cy="5352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Chuẩn bị</a:t>
            </a:r>
          </a:p>
        </p:txBody>
      </p:sp>
      <p:sp>
        <p:nvSpPr>
          <p:cNvPr id="37" name="Rectangle: Rounded Corners 36">
            <a:extLst>
              <a:ext uri="{FF2B5EF4-FFF2-40B4-BE49-F238E27FC236}">
                <a16:creationId xmlns:a16="http://schemas.microsoft.com/office/drawing/2014/main" id="{E3D89DC3-0C84-DF76-DE48-8610B7CE4966}"/>
              </a:ext>
            </a:extLst>
          </p:cNvPr>
          <p:cNvSpPr/>
          <p:nvPr/>
        </p:nvSpPr>
        <p:spPr>
          <a:xfrm>
            <a:off x="2933685" y="2718285"/>
            <a:ext cx="9070932" cy="535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Kiểm tra điều kiện bàn ghế, hòm phiếu, tài liệu, phiếu bầu,...</a:t>
            </a:r>
          </a:p>
        </p:txBody>
      </p:sp>
      <p:sp>
        <p:nvSpPr>
          <p:cNvPr id="39" name="Rectangle: Rounded Corners 38">
            <a:extLst>
              <a:ext uri="{FF2B5EF4-FFF2-40B4-BE49-F238E27FC236}">
                <a16:creationId xmlns:a16="http://schemas.microsoft.com/office/drawing/2014/main" id="{64ACFD15-7661-8D2A-A418-51DE5CA5B0D4}"/>
              </a:ext>
            </a:extLst>
          </p:cNvPr>
          <p:cNvSpPr/>
          <p:nvPr/>
        </p:nvSpPr>
        <p:spPr>
          <a:xfrm>
            <a:off x="2933685" y="3384111"/>
            <a:ext cx="9070932" cy="535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Thực hiện lễ khai mạc trang trọng (15-20 phút).</a:t>
            </a:r>
          </a:p>
        </p:txBody>
      </p:sp>
      <p:sp>
        <p:nvSpPr>
          <p:cNvPr id="40" name="Rectangle: Rounded Corners 39">
            <a:extLst>
              <a:ext uri="{FF2B5EF4-FFF2-40B4-BE49-F238E27FC236}">
                <a16:creationId xmlns:a16="http://schemas.microsoft.com/office/drawing/2014/main" id="{6A46D0CF-1C8E-619A-E05B-2BEA85D208D5}"/>
              </a:ext>
            </a:extLst>
          </p:cNvPr>
          <p:cNvSpPr/>
          <p:nvPr/>
        </p:nvSpPr>
        <p:spPr>
          <a:xfrm>
            <a:off x="2933685" y="4133608"/>
            <a:ext cx="9070932" cy="535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Hướng dẫn cử tri thực hiện quyền lợi liên tục.</a:t>
            </a:r>
          </a:p>
        </p:txBody>
      </p:sp>
      <p:sp>
        <p:nvSpPr>
          <p:cNvPr id="41" name="Rectangle: Rounded Corners 40">
            <a:extLst>
              <a:ext uri="{FF2B5EF4-FFF2-40B4-BE49-F238E27FC236}">
                <a16:creationId xmlns:a16="http://schemas.microsoft.com/office/drawing/2014/main" id="{448601ED-CBB9-BE4B-5553-AE0426886547}"/>
              </a:ext>
            </a:extLst>
          </p:cNvPr>
          <p:cNvSpPr/>
          <p:nvPr/>
        </p:nvSpPr>
        <p:spPr>
          <a:xfrm>
            <a:off x="2933685" y="4793946"/>
            <a:ext cx="9070932" cy="535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Tuyên bố kết thúc bỏ phiếu đúng giờ quy định.</a:t>
            </a:r>
          </a:p>
        </p:txBody>
      </p:sp>
      <p:sp>
        <p:nvSpPr>
          <p:cNvPr id="42" name="Rectangle: Rounded Corners 41">
            <a:extLst>
              <a:ext uri="{FF2B5EF4-FFF2-40B4-BE49-F238E27FC236}">
                <a16:creationId xmlns:a16="http://schemas.microsoft.com/office/drawing/2014/main" id="{EC418BED-3DC2-1785-E857-08F278F60869}"/>
              </a:ext>
            </a:extLst>
          </p:cNvPr>
          <p:cNvSpPr/>
          <p:nvPr/>
        </p:nvSpPr>
        <p:spPr>
          <a:xfrm>
            <a:off x="2933685" y="5519848"/>
            <a:ext cx="9070932" cy="535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Thực hiện kiểm kê, phân loại, đếm phiếu và lập biên bản.</a:t>
            </a:r>
          </a:p>
        </p:txBody>
      </p:sp>
      <p:sp>
        <p:nvSpPr>
          <p:cNvPr id="4" name="Rectangle 3"/>
          <p:cNvSpPr/>
          <p:nvPr/>
        </p:nvSpPr>
        <p:spPr>
          <a:xfrm>
            <a:off x="3146323" y="6182674"/>
            <a:ext cx="8991662" cy="53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Niêm phong phiếu bầu</a:t>
            </a:r>
            <a:r>
              <a:rPr lang="en-US" sz="2800" dirty="0">
                <a:solidFill>
                  <a:srgbClr val="002060"/>
                </a:solidFill>
                <a:latin typeface="+mj-lt"/>
              </a:rPr>
              <a:t> </a:t>
            </a:r>
            <a:r>
              <a:rPr lang="vi-VN" sz="2800" dirty="0">
                <a:solidFill>
                  <a:srgbClr val="002060"/>
                </a:solidFill>
                <a:latin typeface="+mj-lt"/>
              </a:rPr>
              <a:t>bàn giao về UBND xã.</a:t>
            </a:r>
          </a:p>
        </p:txBody>
      </p:sp>
    </p:spTree>
    <p:extLst>
      <p:ext uri="{BB962C8B-B14F-4D97-AF65-F5344CB8AC3E}">
        <p14:creationId xmlns:p14="http://schemas.microsoft.com/office/powerpoint/2010/main" val="127186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4743A4-3253-5331-A363-E9F8EEB9BBCE}"/>
              </a:ext>
            </a:extLst>
          </p:cNvPr>
          <p:cNvGrpSpPr/>
          <p:nvPr/>
        </p:nvGrpSpPr>
        <p:grpSpPr>
          <a:xfrm>
            <a:off x="198547" y="2108679"/>
            <a:ext cx="2832846" cy="2216777"/>
            <a:chOff x="129826" y="2637770"/>
            <a:chExt cx="2832846" cy="2216777"/>
          </a:xfrm>
        </p:grpSpPr>
        <p:sp>
          <p:nvSpPr>
            <p:cNvPr id="68" name="Freeform 5"/>
            <p:cNvSpPr>
              <a:spLocks/>
            </p:cNvSpPr>
            <p:nvPr/>
          </p:nvSpPr>
          <p:spPr bwMode="auto">
            <a:xfrm>
              <a:off x="224285" y="2637770"/>
              <a:ext cx="2644706" cy="221677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C00000"/>
              </a:solidFill>
            </a:ln>
            <a:effectLst/>
          </p:spPr>
          <p:txBody>
            <a:bodyPr rtlCol="0" anchor="ctr"/>
            <a:lstStyle/>
            <a:p>
              <a:pPr algn="ctr"/>
              <a:endParaRPr lang="zh-CN" altLang="en-US" sz="2200">
                <a:solidFill>
                  <a:sysClr val="window" lastClr="FFFFFF"/>
                </a:solidFill>
                <a:latin typeface="Calibri" panose="020F0502020204030204"/>
                <a:sym typeface="Arial" panose="020B0604020202020204" pitchFamily="34" charset="0"/>
              </a:endParaRPr>
            </a:p>
          </p:txBody>
        </p:sp>
        <p:sp>
          <p:nvSpPr>
            <p:cNvPr id="66" name="Freeform 5"/>
            <p:cNvSpPr>
              <a:spLocks/>
            </p:cNvSpPr>
            <p:nvPr/>
          </p:nvSpPr>
          <p:spPr bwMode="auto">
            <a:xfrm>
              <a:off x="323605" y="2710177"/>
              <a:ext cx="2445289" cy="20496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28575">
              <a:solidFill>
                <a:srgbClr val="C00000"/>
              </a:solidFill>
            </a:ln>
            <a:effectLst>
              <a:outerShdw blurRad="50800" dist="38100" dir="2700000" algn="tl" rotWithShape="0">
                <a:prstClr val="black">
                  <a:alpha val="40000"/>
                </a:prstClr>
              </a:outerShdw>
            </a:effectLst>
          </p:spPr>
          <p:txBody>
            <a:bodyPr rtlCol="0" anchor="ctr"/>
            <a:lstStyle/>
            <a:p>
              <a:pPr algn="ctr"/>
              <a:endParaRPr lang="zh-CN" altLang="en-US" sz="2200">
                <a:solidFill>
                  <a:sysClr val="window" lastClr="FFFFFF"/>
                </a:solidFill>
                <a:latin typeface="Calibri" panose="020F0502020204030204"/>
                <a:sym typeface="Arial" panose="020B0604020202020204" pitchFamily="34" charset="0"/>
              </a:endParaRPr>
            </a:p>
          </p:txBody>
        </p:sp>
        <p:sp>
          <p:nvSpPr>
            <p:cNvPr id="19" name="Rectangle 18"/>
            <p:cNvSpPr/>
            <p:nvPr/>
          </p:nvSpPr>
          <p:spPr>
            <a:xfrm>
              <a:off x="129826" y="2677571"/>
              <a:ext cx="2832846" cy="195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anose="02020603050405020304" pitchFamily="18" charset="0"/>
                  <a:cs typeface="Times New Roman" panose="02020603050405020304" pitchFamily="18" charset="0"/>
                </a:rPr>
                <a:t>NỘI DUNG</a:t>
              </a:r>
            </a:p>
          </p:txBody>
        </p:sp>
      </p:grpSp>
      <p:grpSp>
        <p:nvGrpSpPr>
          <p:cNvPr id="58" name="Group 57"/>
          <p:cNvGrpSpPr/>
          <p:nvPr/>
        </p:nvGrpSpPr>
        <p:grpSpPr>
          <a:xfrm>
            <a:off x="3188479" y="1835827"/>
            <a:ext cx="8520922" cy="972895"/>
            <a:chOff x="2394691" y="1238047"/>
            <a:chExt cx="7248555" cy="827620"/>
          </a:xfrm>
        </p:grpSpPr>
        <p:sp>
          <p:nvSpPr>
            <p:cNvPr id="27" name="Rectangle 26"/>
            <p:cNvSpPr/>
            <p:nvPr/>
          </p:nvSpPr>
          <p:spPr>
            <a:xfrm>
              <a:off x="3300722" y="1238047"/>
              <a:ext cx="6342524" cy="827620"/>
            </a:xfrm>
            <a:prstGeom prst="rect">
              <a:avLst/>
            </a:prstGeom>
          </p:spPr>
          <p:txBody>
            <a:bodyPr wrap="square">
              <a:spAutoFit/>
            </a:bodyPr>
            <a:lstStyle/>
            <a:p>
              <a:pPr algn="just">
                <a:lnSpc>
                  <a:spcPct val="107000"/>
                </a:lnSpc>
                <a:spcBef>
                  <a:spcPts val="600"/>
                </a:spcBef>
                <a:spcAft>
                  <a:spcPts val="600"/>
                </a:spcAft>
              </a:pPr>
              <a:r>
                <a:rPr lang="en-US" sz="2800" dirty="0">
                  <a:latin typeface="Tahoma" panose="020B0604030504040204" pitchFamily="34" charset="0"/>
                  <a:ea typeface="Tahoma" panose="020B0604030504040204" pitchFamily="34" charset="0"/>
                  <a:cs typeface="Tahoma" panose="020B0604030504040204" pitchFamily="34" charset="0"/>
                </a:rPr>
                <a:t>NHIỆM VỤ, QUYỀN HẠN CỦA CÁC TỔ CHỨC PHỤ TRÁCH BẦU CỬ Ở ĐỊA PHƯƠNG</a:t>
              </a:r>
            </a:p>
          </p:txBody>
        </p:sp>
        <p:grpSp>
          <p:nvGrpSpPr>
            <p:cNvPr id="33" name="Group 32"/>
            <p:cNvGrpSpPr/>
            <p:nvPr/>
          </p:nvGrpSpPr>
          <p:grpSpPr>
            <a:xfrm>
              <a:off x="2394691" y="1279846"/>
              <a:ext cx="713942" cy="598422"/>
              <a:chOff x="2428226" y="326714"/>
              <a:chExt cx="997841" cy="836384"/>
            </a:xfrm>
          </p:grpSpPr>
          <p:sp>
            <p:nvSpPr>
              <p:cNvPr id="34" name="Freeform 5"/>
              <p:cNvSpPr>
                <a:spLocks/>
              </p:cNvSpPr>
              <p:nvPr/>
            </p:nvSpPr>
            <p:spPr bwMode="auto">
              <a:xfrm>
                <a:off x="2428226" y="326714"/>
                <a:ext cx="997841" cy="8363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C00000"/>
                </a:solidFill>
              </a:ln>
              <a:effectLst>
                <a:outerShdw blurRad="63500" algn="ctr" rotWithShape="0">
                  <a:prstClr val="black">
                    <a:alpha val="40000"/>
                  </a:prstClr>
                </a:outerShdw>
              </a:effectLst>
            </p:spPr>
            <p:txBody>
              <a:bodyPr rtlCol="0" anchor="ctr"/>
              <a:lstStyle/>
              <a:p>
                <a:pPr algn="ctr"/>
                <a:endParaRPr lang="zh-CN" altLang="en-US" sz="2200">
                  <a:latin typeface="Tahoma" panose="020B0604030504040204" pitchFamily="34" charset="0"/>
                  <a:cs typeface="Tahoma" panose="020B0604030504040204" pitchFamily="34" charset="0"/>
                  <a:sym typeface="Arial" panose="020B0604020202020204" pitchFamily="34" charset="0"/>
                </a:endParaRPr>
              </a:p>
            </p:txBody>
          </p:sp>
          <p:sp>
            <p:nvSpPr>
              <p:cNvPr id="35" name="Rectangle 34"/>
              <p:cNvSpPr/>
              <p:nvPr/>
            </p:nvSpPr>
            <p:spPr>
              <a:xfrm>
                <a:off x="2583125" y="459776"/>
                <a:ext cx="660942" cy="533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II</a:t>
                </a:r>
              </a:p>
            </p:txBody>
          </p:sp>
        </p:grpSp>
      </p:grpSp>
      <p:grpSp>
        <p:nvGrpSpPr>
          <p:cNvPr id="59" name="Group 58"/>
          <p:cNvGrpSpPr/>
          <p:nvPr/>
        </p:nvGrpSpPr>
        <p:grpSpPr>
          <a:xfrm>
            <a:off x="3209531" y="3371349"/>
            <a:ext cx="8478753" cy="954107"/>
            <a:chOff x="2394691" y="2224299"/>
            <a:chExt cx="7212683" cy="811637"/>
          </a:xfrm>
        </p:grpSpPr>
        <p:sp>
          <p:nvSpPr>
            <p:cNvPr id="28" name="Rectangle 27"/>
            <p:cNvSpPr/>
            <p:nvPr/>
          </p:nvSpPr>
          <p:spPr>
            <a:xfrm>
              <a:off x="3375892" y="2224299"/>
              <a:ext cx="6231482" cy="811637"/>
            </a:xfrm>
            <a:prstGeom prst="rect">
              <a:avLst/>
            </a:prstGeom>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NHỮNG CÔNG VỤ CỤ THỂ CỦA TỔ BẦU CỬ, BAN BẦU CỬ, ỦY BAN BẦU CỬ</a:t>
              </a:r>
            </a:p>
          </p:txBody>
        </p:sp>
        <p:grpSp>
          <p:nvGrpSpPr>
            <p:cNvPr id="36" name="Group 35"/>
            <p:cNvGrpSpPr/>
            <p:nvPr/>
          </p:nvGrpSpPr>
          <p:grpSpPr>
            <a:xfrm>
              <a:off x="2394691" y="2243929"/>
              <a:ext cx="713942" cy="598422"/>
              <a:chOff x="2428226" y="326714"/>
              <a:chExt cx="997841" cy="836384"/>
            </a:xfrm>
          </p:grpSpPr>
          <p:sp>
            <p:nvSpPr>
              <p:cNvPr id="37" name="Freeform 5"/>
              <p:cNvSpPr>
                <a:spLocks/>
              </p:cNvSpPr>
              <p:nvPr/>
            </p:nvSpPr>
            <p:spPr bwMode="auto">
              <a:xfrm>
                <a:off x="2428226" y="326714"/>
                <a:ext cx="997841" cy="8363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C00000"/>
                </a:solidFill>
              </a:ln>
              <a:effectLst>
                <a:outerShdw blurRad="63500" algn="ctr" rotWithShape="0">
                  <a:prstClr val="black">
                    <a:alpha val="40000"/>
                  </a:prstClr>
                </a:outerShdw>
              </a:effectLst>
            </p:spPr>
            <p:txBody>
              <a:bodyPr rtlCol="0" anchor="ctr"/>
              <a:lstStyle/>
              <a:p>
                <a:pPr algn="ctr"/>
                <a:endParaRPr lang="zh-CN" altLang="en-US" sz="2200">
                  <a:latin typeface="Tahoma" panose="020B0604030504040204" pitchFamily="34" charset="0"/>
                  <a:cs typeface="Tahoma" panose="020B0604030504040204" pitchFamily="34" charset="0"/>
                  <a:sym typeface="Arial" panose="020B0604020202020204" pitchFamily="34" charset="0"/>
                </a:endParaRPr>
              </a:p>
            </p:txBody>
          </p:sp>
          <p:sp>
            <p:nvSpPr>
              <p:cNvPr id="38" name="Rectangle 37"/>
              <p:cNvSpPr/>
              <p:nvPr/>
            </p:nvSpPr>
            <p:spPr>
              <a:xfrm>
                <a:off x="2479005" y="523676"/>
                <a:ext cx="860433" cy="41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III</a:t>
                </a:r>
              </a:p>
            </p:txBody>
          </p:sp>
        </p:grpSp>
      </p:grpSp>
      <p:grpSp>
        <p:nvGrpSpPr>
          <p:cNvPr id="60" name="Group 59"/>
          <p:cNvGrpSpPr/>
          <p:nvPr/>
        </p:nvGrpSpPr>
        <p:grpSpPr>
          <a:xfrm>
            <a:off x="3230647" y="4888082"/>
            <a:ext cx="8457633" cy="703465"/>
            <a:chOff x="2394691" y="3208012"/>
            <a:chExt cx="7194720" cy="598422"/>
          </a:xfrm>
        </p:grpSpPr>
        <p:sp>
          <p:nvSpPr>
            <p:cNvPr id="29" name="Rectangle 28"/>
            <p:cNvSpPr/>
            <p:nvPr/>
          </p:nvSpPr>
          <p:spPr>
            <a:xfrm>
              <a:off x="3357926" y="3335852"/>
              <a:ext cx="6231485" cy="445092"/>
            </a:xfrm>
            <a:prstGeom prst="rect">
              <a:avLst/>
            </a:prstGeom>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CHẾ ĐỘ THÔNG TIN, BÁO CÁO</a:t>
              </a:r>
            </a:p>
          </p:txBody>
        </p:sp>
        <p:grpSp>
          <p:nvGrpSpPr>
            <p:cNvPr id="39" name="Group 38"/>
            <p:cNvGrpSpPr/>
            <p:nvPr/>
          </p:nvGrpSpPr>
          <p:grpSpPr>
            <a:xfrm>
              <a:off x="2394691" y="3208012"/>
              <a:ext cx="713942" cy="598422"/>
              <a:chOff x="2428226" y="326714"/>
              <a:chExt cx="997841" cy="836384"/>
            </a:xfrm>
          </p:grpSpPr>
          <p:sp>
            <p:nvSpPr>
              <p:cNvPr id="40" name="Freeform 5"/>
              <p:cNvSpPr>
                <a:spLocks/>
              </p:cNvSpPr>
              <p:nvPr/>
            </p:nvSpPr>
            <p:spPr bwMode="auto">
              <a:xfrm>
                <a:off x="2428226" y="326714"/>
                <a:ext cx="997841" cy="8363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C00000"/>
                </a:solidFill>
              </a:ln>
              <a:effectLst>
                <a:outerShdw blurRad="63500" algn="ctr" rotWithShape="0">
                  <a:prstClr val="black">
                    <a:alpha val="40000"/>
                  </a:prstClr>
                </a:outerShdw>
              </a:effectLst>
            </p:spPr>
            <p:txBody>
              <a:bodyPr rtlCol="0" anchor="ctr"/>
              <a:lstStyle/>
              <a:p>
                <a:pPr algn="ctr"/>
                <a:endParaRPr lang="zh-CN" altLang="en-US" sz="2200">
                  <a:latin typeface="Tahoma" panose="020B0604030504040204" pitchFamily="34" charset="0"/>
                  <a:cs typeface="Tahoma" panose="020B0604030504040204" pitchFamily="34" charset="0"/>
                  <a:sym typeface="Arial" panose="020B0604020202020204" pitchFamily="34" charset="0"/>
                </a:endParaRPr>
              </a:p>
            </p:txBody>
          </p:sp>
          <p:sp>
            <p:nvSpPr>
              <p:cNvPr id="41" name="Rectangle 40"/>
              <p:cNvSpPr/>
              <p:nvPr/>
            </p:nvSpPr>
            <p:spPr>
              <a:xfrm>
                <a:off x="2540525" y="523676"/>
                <a:ext cx="773241" cy="399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IV</a:t>
                </a:r>
              </a:p>
            </p:txBody>
          </p:sp>
        </p:grpSp>
      </p:grpSp>
      <p:grpSp>
        <p:nvGrpSpPr>
          <p:cNvPr id="73" name="Group 72"/>
          <p:cNvGrpSpPr/>
          <p:nvPr/>
        </p:nvGrpSpPr>
        <p:grpSpPr>
          <a:xfrm>
            <a:off x="3188479" y="569735"/>
            <a:ext cx="4667537" cy="703465"/>
            <a:chOff x="3057131" y="83935"/>
            <a:chExt cx="3970573" cy="598422"/>
          </a:xfrm>
        </p:grpSpPr>
        <p:sp>
          <p:nvSpPr>
            <p:cNvPr id="26" name="Rectangle 25"/>
            <p:cNvSpPr/>
            <p:nvPr/>
          </p:nvSpPr>
          <p:spPr>
            <a:xfrm>
              <a:off x="4038332" y="83935"/>
              <a:ext cx="2989372" cy="445092"/>
            </a:xfrm>
            <a:prstGeom prst="rect">
              <a:avLst/>
            </a:prstGeom>
          </p:spPr>
          <p:txBody>
            <a:bodyPr wrap="non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MỤC ĐÍCH, YÊU CẦU</a:t>
              </a:r>
            </a:p>
          </p:txBody>
        </p:sp>
        <p:grpSp>
          <p:nvGrpSpPr>
            <p:cNvPr id="48" name="Group 47"/>
            <p:cNvGrpSpPr/>
            <p:nvPr/>
          </p:nvGrpSpPr>
          <p:grpSpPr>
            <a:xfrm>
              <a:off x="3057131" y="83935"/>
              <a:ext cx="713942" cy="598422"/>
              <a:chOff x="2428226" y="326714"/>
              <a:chExt cx="997841" cy="836384"/>
            </a:xfrm>
          </p:grpSpPr>
          <p:sp>
            <p:nvSpPr>
              <p:cNvPr id="49" name="Freeform 5"/>
              <p:cNvSpPr>
                <a:spLocks/>
              </p:cNvSpPr>
              <p:nvPr/>
            </p:nvSpPr>
            <p:spPr bwMode="auto">
              <a:xfrm>
                <a:off x="2428226" y="326714"/>
                <a:ext cx="997841" cy="8363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C00000"/>
                </a:solidFill>
              </a:ln>
              <a:effectLst>
                <a:outerShdw blurRad="63500" algn="ctr" rotWithShape="0">
                  <a:prstClr val="black">
                    <a:alpha val="40000"/>
                  </a:prstClr>
                </a:outerShdw>
              </a:effectLst>
            </p:spPr>
            <p:txBody>
              <a:bodyPr rtlCol="0" anchor="ctr"/>
              <a:lstStyle/>
              <a:p>
                <a:pPr algn="ctr"/>
                <a:endParaRPr lang="zh-CN" altLang="en-US" sz="2200">
                  <a:latin typeface="Tahoma" panose="020B0604030504040204" pitchFamily="34" charset="0"/>
                  <a:cs typeface="Tahoma" panose="020B0604030504040204" pitchFamily="34" charset="0"/>
                  <a:sym typeface="Arial" panose="020B0604020202020204" pitchFamily="34" charset="0"/>
                </a:endParaRPr>
              </a:p>
            </p:txBody>
          </p:sp>
          <p:sp>
            <p:nvSpPr>
              <p:cNvPr id="50" name="Rectangle 49"/>
              <p:cNvSpPr/>
              <p:nvPr/>
            </p:nvSpPr>
            <p:spPr>
              <a:xfrm>
                <a:off x="2583125" y="459776"/>
                <a:ext cx="660942" cy="533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I</a:t>
                </a:r>
              </a:p>
            </p:txBody>
          </p:sp>
        </p:grpSp>
      </p:grpSp>
      <p:grpSp>
        <p:nvGrpSpPr>
          <p:cNvPr id="5" name="Group 4">
            <a:extLst>
              <a:ext uri="{FF2B5EF4-FFF2-40B4-BE49-F238E27FC236}">
                <a16:creationId xmlns:a16="http://schemas.microsoft.com/office/drawing/2014/main" id="{0A4B3859-1609-28AE-63FD-A02B6480DF85}"/>
              </a:ext>
            </a:extLst>
          </p:cNvPr>
          <p:cNvGrpSpPr/>
          <p:nvPr/>
        </p:nvGrpSpPr>
        <p:grpSpPr>
          <a:xfrm>
            <a:off x="-1732302" y="5607678"/>
            <a:ext cx="15656603" cy="2979622"/>
            <a:chOff x="-2444145" y="5665610"/>
            <a:chExt cx="13193423" cy="2510852"/>
          </a:xfrm>
        </p:grpSpPr>
        <p:sp>
          <p:nvSpPr>
            <p:cNvPr id="6" name="Oval 10">
              <a:extLst>
                <a:ext uri="{FF2B5EF4-FFF2-40B4-BE49-F238E27FC236}">
                  <a16:creationId xmlns:a16="http://schemas.microsoft.com/office/drawing/2014/main" id="{961F8656-EFAA-1C3F-5D67-CF111066DC1D}"/>
                </a:ext>
              </a:extLst>
            </p:cNvPr>
            <p:cNvSpPr/>
            <p:nvPr/>
          </p:nvSpPr>
          <p:spPr>
            <a:xfrm>
              <a:off x="-2444145" y="5665610"/>
              <a:ext cx="13051183" cy="2208398"/>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1183" h="2208398">
                  <a:moveTo>
                    <a:pt x="36223" y="438211"/>
                  </a:moveTo>
                  <a:cubicBezTo>
                    <a:pt x="-291437" y="80494"/>
                    <a:pt x="1679604" y="-102811"/>
                    <a:pt x="2891184" y="59749"/>
                  </a:cubicBezTo>
                  <a:cubicBezTo>
                    <a:pt x="4184044" y="191829"/>
                    <a:pt x="5551410" y="502134"/>
                    <a:pt x="7244743" y="621091"/>
                  </a:cubicBezTo>
                  <a:cubicBezTo>
                    <a:pt x="8938076" y="740048"/>
                    <a:pt x="13051183" y="240426"/>
                    <a:pt x="13051183" y="773491"/>
                  </a:cubicBezTo>
                  <a:cubicBezTo>
                    <a:pt x="13051183" y="1306556"/>
                    <a:pt x="7026303" y="2261931"/>
                    <a:pt x="4857143" y="2206051"/>
                  </a:cubicBezTo>
                  <a:cubicBezTo>
                    <a:pt x="2687983" y="2150171"/>
                    <a:pt x="363883" y="795928"/>
                    <a:pt x="36223" y="43821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10">
              <a:extLst>
                <a:ext uri="{FF2B5EF4-FFF2-40B4-BE49-F238E27FC236}">
                  <a16:creationId xmlns:a16="http://schemas.microsoft.com/office/drawing/2014/main" id="{301DA66B-D482-C4F5-8568-598D38992187}"/>
                </a:ext>
              </a:extLst>
            </p:cNvPr>
            <p:cNvSpPr/>
            <p:nvPr/>
          </p:nvSpPr>
          <p:spPr>
            <a:xfrm>
              <a:off x="-2291745" y="5846002"/>
              <a:ext cx="13041023" cy="2206095"/>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3041023"/>
                <a:gd name="connsiteY0" fmla="*/ 438211 h 2206095"/>
                <a:gd name="connsiteX1" fmla="*/ 2891184 w 13041023"/>
                <a:gd name="connsiteY1" fmla="*/ 59749 h 2206095"/>
                <a:gd name="connsiteX2" fmla="*/ 7244743 w 13041023"/>
                <a:gd name="connsiteY2" fmla="*/ 621091 h 2206095"/>
                <a:gd name="connsiteX3" fmla="*/ 13041023 w 13041023"/>
                <a:gd name="connsiteY3" fmla="*/ 489011 h 2206095"/>
                <a:gd name="connsiteX4" fmla="*/ 4857143 w 13041023"/>
                <a:gd name="connsiteY4" fmla="*/ 2206051 h 2206095"/>
                <a:gd name="connsiteX5" fmla="*/ 36223 w 13041023"/>
                <a:gd name="connsiteY5" fmla="*/ 438211 h 220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1023" h="2206095">
                  <a:moveTo>
                    <a:pt x="36223" y="438211"/>
                  </a:moveTo>
                  <a:cubicBezTo>
                    <a:pt x="-291437" y="80494"/>
                    <a:pt x="1679604" y="-102811"/>
                    <a:pt x="2891184" y="59749"/>
                  </a:cubicBezTo>
                  <a:cubicBezTo>
                    <a:pt x="4184044" y="191829"/>
                    <a:pt x="5553103" y="549547"/>
                    <a:pt x="7244743" y="621091"/>
                  </a:cubicBezTo>
                  <a:cubicBezTo>
                    <a:pt x="8936383" y="692635"/>
                    <a:pt x="13041023" y="-44054"/>
                    <a:pt x="13041023" y="489011"/>
                  </a:cubicBezTo>
                  <a:cubicBezTo>
                    <a:pt x="13041023" y="1022076"/>
                    <a:pt x="7024610" y="2214518"/>
                    <a:pt x="4857143" y="2206051"/>
                  </a:cubicBezTo>
                  <a:cubicBezTo>
                    <a:pt x="2689676" y="2197584"/>
                    <a:pt x="363883" y="795928"/>
                    <a:pt x="36223" y="4382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10">
              <a:extLst>
                <a:ext uri="{FF2B5EF4-FFF2-40B4-BE49-F238E27FC236}">
                  <a16:creationId xmlns:a16="http://schemas.microsoft.com/office/drawing/2014/main" id="{0989E709-3576-304A-9C34-50A491E29D0B}"/>
                </a:ext>
              </a:extLst>
            </p:cNvPr>
            <p:cNvSpPr/>
            <p:nvPr/>
          </p:nvSpPr>
          <p:spPr>
            <a:xfrm>
              <a:off x="-2139345" y="5970410"/>
              <a:ext cx="12787023" cy="2206052"/>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2787023"/>
                <a:gd name="connsiteY0" fmla="*/ 438211 h 2206052"/>
                <a:gd name="connsiteX1" fmla="*/ 2891184 w 12787023"/>
                <a:gd name="connsiteY1" fmla="*/ 59749 h 2206052"/>
                <a:gd name="connsiteX2" fmla="*/ 7244743 w 12787023"/>
                <a:gd name="connsiteY2" fmla="*/ 621091 h 2206052"/>
                <a:gd name="connsiteX3" fmla="*/ 12787023 w 12787023"/>
                <a:gd name="connsiteY3" fmla="*/ 448371 h 2206052"/>
                <a:gd name="connsiteX4" fmla="*/ 4857143 w 12787023"/>
                <a:gd name="connsiteY4" fmla="*/ 2206051 h 2206052"/>
                <a:gd name="connsiteX5" fmla="*/ 36223 w 12787023"/>
                <a:gd name="connsiteY5" fmla="*/ 438211 h 22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7023" h="2206052">
                  <a:moveTo>
                    <a:pt x="36223" y="438211"/>
                  </a:moveTo>
                  <a:cubicBezTo>
                    <a:pt x="-291437" y="80494"/>
                    <a:pt x="1679604" y="-102811"/>
                    <a:pt x="2891184" y="59749"/>
                  </a:cubicBezTo>
                  <a:cubicBezTo>
                    <a:pt x="4184044" y="191829"/>
                    <a:pt x="5595437" y="556321"/>
                    <a:pt x="7244743" y="621091"/>
                  </a:cubicBezTo>
                  <a:cubicBezTo>
                    <a:pt x="8894049" y="685861"/>
                    <a:pt x="12787023" y="-84694"/>
                    <a:pt x="12787023" y="448371"/>
                  </a:cubicBezTo>
                  <a:cubicBezTo>
                    <a:pt x="12787023" y="981436"/>
                    <a:pt x="6982276" y="2207744"/>
                    <a:pt x="4857143" y="2206051"/>
                  </a:cubicBezTo>
                  <a:cubicBezTo>
                    <a:pt x="2732010" y="2204358"/>
                    <a:pt x="363883" y="795928"/>
                    <a:pt x="36223" y="438211"/>
                  </a:cubicBezTo>
                  <a:close/>
                </a:path>
              </a:pathLst>
            </a:custGeom>
            <a:gradFill flip="none" rotWithShape="1">
              <a:gsLst>
                <a:gs pos="38000">
                  <a:srgbClr val="C00000"/>
                </a:gs>
                <a:gs pos="64000">
                  <a:srgbClr val="FF0000"/>
                </a:gs>
                <a:gs pos="91000">
                  <a:srgbClr val="FF505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411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51477-66D6-8F0F-1437-56109F40A2A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CA69EB7-60CC-2A28-C10A-8462D91B9E43}"/>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813561D-C7E8-F0F8-649F-B3C744FB2370}"/>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8AE2EEC1-0787-4A6C-3A0D-5099ED4D2B8F}"/>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42617AB9-C0FE-2F1D-6733-F772583EEECC}"/>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2B3B2CEB-09AD-4F8E-D47B-A286C85EC5C3}"/>
              </a:ext>
            </a:extLst>
          </p:cNvPr>
          <p:cNvGrpSpPr/>
          <p:nvPr/>
        </p:nvGrpSpPr>
        <p:grpSpPr>
          <a:xfrm>
            <a:off x="2110316" y="6222431"/>
            <a:ext cx="7971368" cy="635569"/>
            <a:chOff x="88900" y="2240336"/>
            <a:chExt cx="12083970" cy="1290412"/>
          </a:xfrm>
        </p:grpSpPr>
        <p:sp>
          <p:nvSpPr>
            <p:cNvPr id="7" name="Freeform: Shape 6">
              <a:extLst>
                <a:ext uri="{FF2B5EF4-FFF2-40B4-BE49-F238E27FC236}">
                  <a16:creationId xmlns:a16="http://schemas.microsoft.com/office/drawing/2014/main" id="{060024F0-DDF7-0173-1F96-D39FAF49B9FE}"/>
                </a:ext>
              </a:extLst>
            </p:cNvPr>
            <p:cNvSpPr/>
            <p:nvPr/>
          </p:nvSpPr>
          <p:spPr>
            <a:xfrm>
              <a:off x="88900" y="2240336"/>
              <a:ext cx="1329893" cy="1290412"/>
            </a:xfrm>
            <a:custGeom>
              <a:avLst/>
              <a:gdLst>
                <a:gd name="connsiteX0" fmla="*/ 0 w 1223353"/>
                <a:gd name="connsiteY0" fmla="*/ 122335 h 1290412"/>
                <a:gd name="connsiteX1" fmla="*/ 122335 w 1223353"/>
                <a:gd name="connsiteY1" fmla="*/ 0 h 1290412"/>
                <a:gd name="connsiteX2" fmla="*/ 1101018 w 1223353"/>
                <a:gd name="connsiteY2" fmla="*/ 0 h 1290412"/>
                <a:gd name="connsiteX3" fmla="*/ 1223353 w 1223353"/>
                <a:gd name="connsiteY3" fmla="*/ 122335 h 1290412"/>
                <a:gd name="connsiteX4" fmla="*/ 1223353 w 1223353"/>
                <a:gd name="connsiteY4" fmla="*/ 1168077 h 1290412"/>
                <a:gd name="connsiteX5" fmla="*/ 1101018 w 1223353"/>
                <a:gd name="connsiteY5" fmla="*/ 1290412 h 1290412"/>
                <a:gd name="connsiteX6" fmla="*/ 122335 w 1223353"/>
                <a:gd name="connsiteY6" fmla="*/ 1290412 h 1290412"/>
                <a:gd name="connsiteX7" fmla="*/ 0 w 1223353"/>
                <a:gd name="connsiteY7" fmla="*/ 1168077 h 1290412"/>
                <a:gd name="connsiteX8" fmla="*/ 0 w 1223353"/>
                <a:gd name="connsiteY8" fmla="*/ 122335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353" h="1290412">
                  <a:moveTo>
                    <a:pt x="0" y="122335"/>
                  </a:moveTo>
                  <a:cubicBezTo>
                    <a:pt x="0" y="54771"/>
                    <a:pt x="54771" y="0"/>
                    <a:pt x="122335" y="0"/>
                  </a:cubicBezTo>
                  <a:lnTo>
                    <a:pt x="1101018" y="0"/>
                  </a:lnTo>
                  <a:cubicBezTo>
                    <a:pt x="1168582" y="0"/>
                    <a:pt x="1223353" y="54771"/>
                    <a:pt x="1223353" y="122335"/>
                  </a:cubicBezTo>
                  <a:lnTo>
                    <a:pt x="1223353" y="1168077"/>
                  </a:lnTo>
                  <a:cubicBezTo>
                    <a:pt x="1223353" y="1235641"/>
                    <a:pt x="1168582" y="1290412"/>
                    <a:pt x="1101018" y="1290412"/>
                  </a:cubicBezTo>
                  <a:lnTo>
                    <a:pt x="122335" y="1290412"/>
                  </a:lnTo>
                  <a:cubicBezTo>
                    <a:pt x="54771" y="1290412"/>
                    <a:pt x="0" y="1235641"/>
                    <a:pt x="0" y="1168077"/>
                  </a:cubicBezTo>
                  <a:lnTo>
                    <a:pt x="0" y="12233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271" tIns="127271" rIns="127271" bIns="127271" numCol="1" spcCol="1270" anchor="ctr" anchorCtr="0">
              <a:noAutofit/>
            </a:bodyPr>
            <a:lstStyle/>
            <a:p>
              <a:pPr marL="0" lvl="0" indent="0" algn="ctr" defTabSz="10668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Chuẩn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bị</a:t>
              </a:r>
              <a:endParaRPr lang="en-US" sz="1600" b="1"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62987AD1-FEE7-ED73-FD3A-3B786C9A8B46}"/>
                </a:ext>
              </a:extLst>
            </p:cNvPr>
            <p:cNvSpPr/>
            <p:nvPr/>
          </p:nvSpPr>
          <p:spPr>
            <a:xfrm>
              <a:off x="1607876" y="2618857"/>
              <a:ext cx="569838" cy="533370"/>
            </a:xfrm>
            <a:custGeom>
              <a:avLst/>
              <a:gdLst>
                <a:gd name="connsiteX0" fmla="*/ 0 w 569838"/>
                <a:gd name="connsiteY0" fmla="*/ 106674 h 533370"/>
                <a:gd name="connsiteX1" fmla="*/ 303153 w 569838"/>
                <a:gd name="connsiteY1" fmla="*/ 106674 h 533370"/>
                <a:gd name="connsiteX2" fmla="*/ 303153 w 569838"/>
                <a:gd name="connsiteY2" fmla="*/ 0 h 533370"/>
                <a:gd name="connsiteX3" fmla="*/ 569838 w 569838"/>
                <a:gd name="connsiteY3" fmla="*/ 266685 h 533370"/>
                <a:gd name="connsiteX4" fmla="*/ 303153 w 569838"/>
                <a:gd name="connsiteY4" fmla="*/ 533370 h 533370"/>
                <a:gd name="connsiteX5" fmla="*/ 303153 w 569838"/>
                <a:gd name="connsiteY5" fmla="*/ 426696 h 533370"/>
                <a:gd name="connsiteX6" fmla="*/ 0 w 569838"/>
                <a:gd name="connsiteY6" fmla="*/ 426696 h 533370"/>
                <a:gd name="connsiteX7" fmla="*/ 0 w 569838"/>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838" h="533370">
                  <a:moveTo>
                    <a:pt x="0" y="106674"/>
                  </a:moveTo>
                  <a:lnTo>
                    <a:pt x="303153" y="106674"/>
                  </a:lnTo>
                  <a:lnTo>
                    <a:pt x="303153" y="0"/>
                  </a:lnTo>
                  <a:lnTo>
                    <a:pt x="569838" y="266685"/>
                  </a:lnTo>
                  <a:lnTo>
                    <a:pt x="303153" y="533370"/>
                  </a:lnTo>
                  <a:lnTo>
                    <a:pt x="303153" y="426696"/>
                  </a:lnTo>
                  <a:lnTo>
                    <a:pt x="0" y="426696"/>
                  </a:lnTo>
                  <a:lnTo>
                    <a:pt x="0" y="106674"/>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106674" rIns="160011" bIns="106674" numCol="1" spcCol="1270" anchor="ctr" anchorCtr="0">
              <a:noAutofit/>
            </a:bodyPr>
            <a:lstStyle/>
            <a:p>
              <a:pPr marL="0" lvl="0" indent="0" algn="ctr" defTabSz="1155700">
                <a:lnSpc>
                  <a:spcPct val="90000"/>
                </a:lnSpc>
                <a:spcBef>
                  <a:spcPct val="0"/>
                </a:spcBef>
                <a:spcAft>
                  <a:spcPct val="35000"/>
                </a:spcAft>
                <a:buNone/>
              </a:pPr>
              <a:endParaRPr lang="en-US" sz="1600" kern="1200"/>
            </a:p>
          </p:txBody>
        </p:sp>
        <p:sp>
          <p:nvSpPr>
            <p:cNvPr id="10" name="Freeform: Shape 9">
              <a:extLst>
                <a:ext uri="{FF2B5EF4-FFF2-40B4-BE49-F238E27FC236}">
                  <a16:creationId xmlns:a16="http://schemas.microsoft.com/office/drawing/2014/main" id="{5EC9764C-E3C5-9652-5743-2F53BD7FA521}"/>
                </a:ext>
              </a:extLst>
            </p:cNvPr>
            <p:cNvSpPr/>
            <p:nvPr/>
          </p:nvSpPr>
          <p:spPr>
            <a:xfrm>
              <a:off x="2366797" y="2240336"/>
              <a:ext cx="1203546" cy="1290412"/>
            </a:xfrm>
            <a:custGeom>
              <a:avLst/>
              <a:gdLst>
                <a:gd name="connsiteX0" fmla="*/ 0 w 1203546"/>
                <a:gd name="connsiteY0" fmla="*/ 120355 h 1290412"/>
                <a:gd name="connsiteX1" fmla="*/ 120355 w 1203546"/>
                <a:gd name="connsiteY1" fmla="*/ 0 h 1290412"/>
                <a:gd name="connsiteX2" fmla="*/ 1083191 w 1203546"/>
                <a:gd name="connsiteY2" fmla="*/ 0 h 1290412"/>
                <a:gd name="connsiteX3" fmla="*/ 1203546 w 1203546"/>
                <a:gd name="connsiteY3" fmla="*/ 120355 h 1290412"/>
                <a:gd name="connsiteX4" fmla="*/ 1203546 w 1203546"/>
                <a:gd name="connsiteY4" fmla="*/ 1170057 h 1290412"/>
                <a:gd name="connsiteX5" fmla="*/ 1083191 w 1203546"/>
                <a:gd name="connsiteY5" fmla="*/ 1290412 h 1290412"/>
                <a:gd name="connsiteX6" fmla="*/ 120355 w 1203546"/>
                <a:gd name="connsiteY6" fmla="*/ 1290412 h 1290412"/>
                <a:gd name="connsiteX7" fmla="*/ 0 w 1203546"/>
                <a:gd name="connsiteY7" fmla="*/ 1170057 h 1290412"/>
                <a:gd name="connsiteX8" fmla="*/ 0 w 1203546"/>
                <a:gd name="connsiteY8" fmla="*/ 120355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546" h="1290412">
                  <a:moveTo>
                    <a:pt x="0" y="120355"/>
                  </a:moveTo>
                  <a:cubicBezTo>
                    <a:pt x="0" y="53885"/>
                    <a:pt x="53885" y="0"/>
                    <a:pt x="120355" y="0"/>
                  </a:cubicBezTo>
                  <a:lnTo>
                    <a:pt x="1083191" y="0"/>
                  </a:lnTo>
                  <a:cubicBezTo>
                    <a:pt x="1149661" y="0"/>
                    <a:pt x="1203546" y="53885"/>
                    <a:pt x="1203546" y="120355"/>
                  </a:cubicBezTo>
                  <a:lnTo>
                    <a:pt x="1203546" y="1170057"/>
                  </a:lnTo>
                  <a:cubicBezTo>
                    <a:pt x="1203546" y="1236527"/>
                    <a:pt x="1149661" y="1290412"/>
                    <a:pt x="1083191" y="1290412"/>
                  </a:cubicBezTo>
                  <a:lnTo>
                    <a:pt x="120355" y="1290412"/>
                  </a:lnTo>
                  <a:cubicBezTo>
                    <a:pt x="53885" y="1290412"/>
                    <a:pt x="0" y="1236527"/>
                    <a:pt x="0" y="1170057"/>
                  </a:cubicBezTo>
                  <a:lnTo>
                    <a:pt x="0" y="120355"/>
                  </a:lnTo>
                  <a:close/>
                </a:path>
              </a:pathLst>
            </a:custGeom>
          </p:spPr>
          <p:style>
            <a:lnRef idx="2">
              <a:schemeClr val="lt1">
                <a:hueOff val="0"/>
                <a:satOff val="0"/>
                <a:lumOff val="0"/>
                <a:alphaOff val="0"/>
              </a:schemeClr>
            </a:lnRef>
            <a:fillRef idx="1">
              <a:schemeClr val="accent4">
                <a:hueOff val="1960178"/>
                <a:satOff val="-8155"/>
                <a:lumOff val="1922"/>
                <a:alphaOff val="0"/>
              </a:schemeClr>
            </a:fillRef>
            <a:effectRef idx="0">
              <a:schemeClr val="accent4">
                <a:hueOff val="1960178"/>
                <a:satOff val="-8155"/>
                <a:lumOff val="1922"/>
                <a:alphaOff val="0"/>
              </a:schemeClr>
            </a:effectRef>
            <a:fontRef idx="minor">
              <a:schemeClr val="lt1"/>
            </a:fontRef>
          </p:style>
          <p:txBody>
            <a:bodyPr spcFirstLastPara="0" vert="horz" wrap="square" lIns="134311" tIns="134311" rIns="134311" bIns="134311" numCol="1" spcCol="1270" anchor="ctr" anchorCtr="0">
              <a:noAutofit/>
            </a:bodyPr>
            <a:lstStyle/>
            <a:p>
              <a:pPr marL="0" lvl="0" indent="0" algn="ctr" defTabSz="11557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Khai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mạc</a:t>
              </a:r>
              <a:endParaRPr lang="en-US" sz="1600" b="1" kern="1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3312A05-1975-26DB-1C72-B251406D7DFD}"/>
                </a:ext>
              </a:extLst>
            </p:cNvPr>
            <p:cNvSpPr/>
            <p:nvPr/>
          </p:nvSpPr>
          <p:spPr>
            <a:xfrm>
              <a:off x="3759426" y="2618857"/>
              <a:ext cx="431336" cy="533370"/>
            </a:xfrm>
            <a:custGeom>
              <a:avLst/>
              <a:gdLst>
                <a:gd name="connsiteX0" fmla="*/ 0 w 431336"/>
                <a:gd name="connsiteY0" fmla="*/ 106674 h 533370"/>
                <a:gd name="connsiteX1" fmla="*/ 215668 w 431336"/>
                <a:gd name="connsiteY1" fmla="*/ 106674 h 533370"/>
                <a:gd name="connsiteX2" fmla="*/ 215668 w 431336"/>
                <a:gd name="connsiteY2" fmla="*/ 0 h 533370"/>
                <a:gd name="connsiteX3" fmla="*/ 431336 w 431336"/>
                <a:gd name="connsiteY3" fmla="*/ 266685 h 533370"/>
                <a:gd name="connsiteX4" fmla="*/ 215668 w 431336"/>
                <a:gd name="connsiteY4" fmla="*/ 533370 h 533370"/>
                <a:gd name="connsiteX5" fmla="*/ 215668 w 431336"/>
                <a:gd name="connsiteY5" fmla="*/ 426696 h 533370"/>
                <a:gd name="connsiteX6" fmla="*/ 0 w 431336"/>
                <a:gd name="connsiteY6" fmla="*/ 426696 h 533370"/>
                <a:gd name="connsiteX7" fmla="*/ 0 w 431336"/>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336" h="533370">
                  <a:moveTo>
                    <a:pt x="0" y="106674"/>
                  </a:moveTo>
                  <a:lnTo>
                    <a:pt x="215668" y="106674"/>
                  </a:lnTo>
                  <a:lnTo>
                    <a:pt x="215668" y="0"/>
                  </a:lnTo>
                  <a:lnTo>
                    <a:pt x="431336" y="266685"/>
                  </a:lnTo>
                  <a:lnTo>
                    <a:pt x="215668" y="533370"/>
                  </a:lnTo>
                  <a:lnTo>
                    <a:pt x="215668" y="426696"/>
                  </a:lnTo>
                  <a:lnTo>
                    <a:pt x="0" y="426696"/>
                  </a:lnTo>
                  <a:lnTo>
                    <a:pt x="0" y="106674"/>
                  </a:lnTo>
                  <a:close/>
                </a:path>
              </a:pathLst>
            </a:custGeom>
          </p:spPr>
          <p:style>
            <a:lnRef idx="0">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0" tIns="106674" rIns="129401" bIns="106674" numCol="1" spcCol="1270" anchor="ctr" anchorCtr="0">
              <a:noAutofit/>
            </a:bodyPr>
            <a:lstStyle/>
            <a:p>
              <a:pPr marL="0" lvl="0" indent="0" algn="ctr" defTabSz="1155700">
                <a:lnSpc>
                  <a:spcPct val="90000"/>
                </a:lnSpc>
                <a:spcBef>
                  <a:spcPct val="0"/>
                </a:spcBef>
                <a:spcAft>
                  <a:spcPct val="35000"/>
                </a:spcAft>
                <a:buNone/>
              </a:pPr>
              <a:endParaRPr lang="en-US" sz="1600" kern="1200"/>
            </a:p>
          </p:txBody>
        </p:sp>
        <p:sp>
          <p:nvSpPr>
            <p:cNvPr id="12" name="Freeform: Shape 11">
              <a:extLst>
                <a:ext uri="{FF2B5EF4-FFF2-40B4-BE49-F238E27FC236}">
                  <a16:creationId xmlns:a16="http://schemas.microsoft.com/office/drawing/2014/main" id="{521BB629-B9C0-3A5A-710E-EC0366F091EE}"/>
                </a:ext>
              </a:extLst>
            </p:cNvPr>
            <p:cNvSpPr/>
            <p:nvPr/>
          </p:nvSpPr>
          <p:spPr>
            <a:xfrm>
              <a:off x="4379845" y="2240336"/>
              <a:ext cx="1425367" cy="1290412"/>
            </a:xfrm>
            <a:custGeom>
              <a:avLst/>
              <a:gdLst>
                <a:gd name="connsiteX0" fmla="*/ 0 w 1425367"/>
                <a:gd name="connsiteY0" fmla="*/ 129041 h 1290412"/>
                <a:gd name="connsiteX1" fmla="*/ 129041 w 1425367"/>
                <a:gd name="connsiteY1" fmla="*/ 0 h 1290412"/>
                <a:gd name="connsiteX2" fmla="*/ 1296326 w 1425367"/>
                <a:gd name="connsiteY2" fmla="*/ 0 h 1290412"/>
                <a:gd name="connsiteX3" fmla="*/ 1425367 w 1425367"/>
                <a:gd name="connsiteY3" fmla="*/ 129041 h 1290412"/>
                <a:gd name="connsiteX4" fmla="*/ 1425367 w 1425367"/>
                <a:gd name="connsiteY4" fmla="*/ 1161371 h 1290412"/>
                <a:gd name="connsiteX5" fmla="*/ 1296326 w 1425367"/>
                <a:gd name="connsiteY5" fmla="*/ 1290412 h 1290412"/>
                <a:gd name="connsiteX6" fmla="*/ 129041 w 1425367"/>
                <a:gd name="connsiteY6" fmla="*/ 1290412 h 1290412"/>
                <a:gd name="connsiteX7" fmla="*/ 0 w 1425367"/>
                <a:gd name="connsiteY7" fmla="*/ 1161371 h 1290412"/>
                <a:gd name="connsiteX8" fmla="*/ 0 w 1425367"/>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367" h="1290412">
                  <a:moveTo>
                    <a:pt x="0" y="129041"/>
                  </a:moveTo>
                  <a:cubicBezTo>
                    <a:pt x="0" y="57774"/>
                    <a:pt x="57774" y="0"/>
                    <a:pt x="129041" y="0"/>
                  </a:cubicBezTo>
                  <a:lnTo>
                    <a:pt x="1296326" y="0"/>
                  </a:lnTo>
                  <a:cubicBezTo>
                    <a:pt x="1367593" y="0"/>
                    <a:pt x="1425367" y="57774"/>
                    <a:pt x="1425367" y="129041"/>
                  </a:cubicBezTo>
                  <a:lnTo>
                    <a:pt x="1425367" y="1161371"/>
                  </a:lnTo>
                  <a:cubicBezTo>
                    <a:pt x="1425367" y="1232638"/>
                    <a:pt x="1367593" y="1290412"/>
                    <a:pt x="1296326"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3920356"/>
                <a:satOff val="-16311"/>
                <a:lumOff val="3843"/>
                <a:alphaOff val="0"/>
              </a:schemeClr>
            </a:fillRef>
            <a:effectRef idx="0">
              <a:schemeClr val="accent4">
                <a:hueOff val="3920356"/>
                <a:satOff val="-16311"/>
                <a:lumOff val="3843"/>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Bỏ</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phiếu</a:t>
              </a:r>
              <a:endParaRPr lang="en-US" sz="1600" b="1"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31136F86-B206-89E8-E8FE-4AA02AF016D8}"/>
                </a:ext>
              </a:extLst>
            </p:cNvPr>
            <p:cNvSpPr/>
            <p:nvPr/>
          </p:nvSpPr>
          <p:spPr>
            <a:xfrm>
              <a:off x="5994295" y="2618857"/>
              <a:ext cx="453688" cy="533370"/>
            </a:xfrm>
            <a:custGeom>
              <a:avLst/>
              <a:gdLst>
                <a:gd name="connsiteX0" fmla="*/ 0 w 453688"/>
                <a:gd name="connsiteY0" fmla="*/ 106674 h 533370"/>
                <a:gd name="connsiteX1" fmla="*/ 226844 w 453688"/>
                <a:gd name="connsiteY1" fmla="*/ 106674 h 533370"/>
                <a:gd name="connsiteX2" fmla="*/ 226844 w 453688"/>
                <a:gd name="connsiteY2" fmla="*/ 0 h 533370"/>
                <a:gd name="connsiteX3" fmla="*/ 453688 w 453688"/>
                <a:gd name="connsiteY3" fmla="*/ 266685 h 533370"/>
                <a:gd name="connsiteX4" fmla="*/ 226844 w 453688"/>
                <a:gd name="connsiteY4" fmla="*/ 533370 h 533370"/>
                <a:gd name="connsiteX5" fmla="*/ 226844 w 453688"/>
                <a:gd name="connsiteY5" fmla="*/ 426696 h 533370"/>
                <a:gd name="connsiteX6" fmla="*/ 0 w 453688"/>
                <a:gd name="connsiteY6" fmla="*/ 426696 h 533370"/>
                <a:gd name="connsiteX7" fmla="*/ 0 w 453688"/>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88" h="533370">
                  <a:moveTo>
                    <a:pt x="0" y="106674"/>
                  </a:moveTo>
                  <a:lnTo>
                    <a:pt x="226844" y="106674"/>
                  </a:lnTo>
                  <a:lnTo>
                    <a:pt x="226844" y="0"/>
                  </a:lnTo>
                  <a:lnTo>
                    <a:pt x="453688" y="266685"/>
                  </a:lnTo>
                  <a:lnTo>
                    <a:pt x="226844" y="533370"/>
                  </a:lnTo>
                  <a:lnTo>
                    <a:pt x="226844" y="426696"/>
                  </a:lnTo>
                  <a:lnTo>
                    <a:pt x="0" y="426696"/>
                  </a:lnTo>
                  <a:lnTo>
                    <a:pt x="0" y="106674"/>
                  </a:lnTo>
                  <a:close/>
                </a:path>
              </a:pathLst>
            </a:custGeom>
          </p:spPr>
          <p:style>
            <a:lnRef idx="0">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0" tIns="106674" rIns="136106" bIns="106674" numCol="1" spcCol="1270" anchor="ctr" anchorCtr="0">
              <a:noAutofit/>
            </a:bodyPr>
            <a:lstStyle/>
            <a:p>
              <a:pPr marL="0" lvl="0" indent="0" algn="ctr" defTabSz="1155700">
                <a:lnSpc>
                  <a:spcPct val="90000"/>
                </a:lnSpc>
                <a:spcBef>
                  <a:spcPct val="0"/>
                </a:spcBef>
                <a:spcAft>
                  <a:spcPct val="35000"/>
                </a:spcAft>
                <a:buNone/>
              </a:pPr>
              <a:endParaRPr lang="en-US" sz="1600" kern="1200"/>
            </a:p>
          </p:txBody>
        </p:sp>
        <p:sp>
          <p:nvSpPr>
            <p:cNvPr id="16" name="Freeform: Shape 15">
              <a:extLst>
                <a:ext uri="{FF2B5EF4-FFF2-40B4-BE49-F238E27FC236}">
                  <a16:creationId xmlns:a16="http://schemas.microsoft.com/office/drawing/2014/main" id="{1248CCC8-76BC-795D-583F-4D2B6E4488BC}"/>
                </a:ext>
              </a:extLst>
            </p:cNvPr>
            <p:cNvSpPr/>
            <p:nvPr/>
          </p:nvSpPr>
          <p:spPr>
            <a:xfrm>
              <a:off x="6637066" y="2240336"/>
              <a:ext cx="1333340" cy="1290412"/>
            </a:xfrm>
            <a:custGeom>
              <a:avLst/>
              <a:gdLst>
                <a:gd name="connsiteX0" fmla="*/ 0 w 1333340"/>
                <a:gd name="connsiteY0" fmla="*/ 129041 h 1290412"/>
                <a:gd name="connsiteX1" fmla="*/ 129041 w 1333340"/>
                <a:gd name="connsiteY1" fmla="*/ 0 h 1290412"/>
                <a:gd name="connsiteX2" fmla="*/ 1204299 w 1333340"/>
                <a:gd name="connsiteY2" fmla="*/ 0 h 1290412"/>
                <a:gd name="connsiteX3" fmla="*/ 1333340 w 1333340"/>
                <a:gd name="connsiteY3" fmla="*/ 129041 h 1290412"/>
                <a:gd name="connsiteX4" fmla="*/ 1333340 w 1333340"/>
                <a:gd name="connsiteY4" fmla="*/ 1161371 h 1290412"/>
                <a:gd name="connsiteX5" fmla="*/ 1204299 w 1333340"/>
                <a:gd name="connsiteY5" fmla="*/ 1290412 h 1290412"/>
                <a:gd name="connsiteX6" fmla="*/ 129041 w 1333340"/>
                <a:gd name="connsiteY6" fmla="*/ 1290412 h 1290412"/>
                <a:gd name="connsiteX7" fmla="*/ 0 w 1333340"/>
                <a:gd name="connsiteY7" fmla="*/ 1161371 h 1290412"/>
                <a:gd name="connsiteX8" fmla="*/ 0 w 1333340"/>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340" h="1290412">
                  <a:moveTo>
                    <a:pt x="0" y="129041"/>
                  </a:moveTo>
                  <a:cubicBezTo>
                    <a:pt x="0" y="57774"/>
                    <a:pt x="57774" y="0"/>
                    <a:pt x="129041" y="0"/>
                  </a:cubicBezTo>
                  <a:lnTo>
                    <a:pt x="1204299" y="0"/>
                  </a:lnTo>
                  <a:cubicBezTo>
                    <a:pt x="1275566" y="0"/>
                    <a:pt x="1333340" y="57774"/>
                    <a:pt x="1333340" y="129041"/>
                  </a:cubicBezTo>
                  <a:lnTo>
                    <a:pt x="1333340" y="1161371"/>
                  </a:lnTo>
                  <a:cubicBezTo>
                    <a:pt x="1333340" y="1232638"/>
                    <a:pt x="1275566" y="1290412"/>
                    <a:pt x="1204299"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5880535"/>
                <a:satOff val="-24466"/>
                <a:lumOff val="5765"/>
                <a:alphaOff val="0"/>
              </a:schemeClr>
            </a:fillRef>
            <a:effectRef idx="0">
              <a:schemeClr val="accent4">
                <a:hueOff val="5880535"/>
                <a:satOff val="-24466"/>
                <a:lumOff val="5765"/>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Kết</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thúc</a:t>
              </a:r>
              <a:endParaRPr lang="en-US" sz="1600" b="1" kern="1200"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CE7EFA3C-22B4-1EC2-4664-28B8B185E3BC}"/>
                </a:ext>
              </a:extLst>
            </p:cNvPr>
            <p:cNvSpPr/>
            <p:nvPr/>
          </p:nvSpPr>
          <p:spPr>
            <a:xfrm rot="30048">
              <a:off x="8159489" y="2618857"/>
              <a:ext cx="496874" cy="533370"/>
            </a:xfrm>
            <a:custGeom>
              <a:avLst/>
              <a:gdLst>
                <a:gd name="connsiteX0" fmla="*/ 0 w 496874"/>
                <a:gd name="connsiteY0" fmla="*/ 106674 h 533370"/>
                <a:gd name="connsiteX1" fmla="*/ 248437 w 496874"/>
                <a:gd name="connsiteY1" fmla="*/ 106674 h 533370"/>
                <a:gd name="connsiteX2" fmla="*/ 248437 w 496874"/>
                <a:gd name="connsiteY2" fmla="*/ 0 h 533370"/>
                <a:gd name="connsiteX3" fmla="*/ 496874 w 496874"/>
                <a:gd name="connsiteY3" fmla="*/ 266685 h 533370"/>
                <a:gd name="connsiteX4" fmla="*/ 248437 w 496874"/>
                <a:gd name="connsiteY4" fmla="*/ 533370 h 533370"/>
                <a:gd name="connsiteX5" fmla="*/ 248437 w 496874"/>
                <a:gd name="connsiteY5" fmla="*/ 426696 h 533370"/>
                <a:gd name="connsiteX6" fmla="*/ 0 w 496874"/>
                <a:gd name="connsiteY6" fmla="*/ 426696 h 533370"/>
                <a:gd name="connsiteX7" fmla="*/ 0 w 496874"/>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874" h="533370">
                  <a:moveTo>
                    <a:pt x="0" y="106674"/>
                  </a:moveTo>
                  <a:lnTo>
                    <a:pt x="248437" y="106674"/>
                  </a:lnTo>
                  <a:lnTo>
                    <a:pt x="248437" y="0"/>
                  </a:lnTo>
                  <a:lnTo>
                    <a:pt x="496874" y="266685"/>
                  </a:lnTo>
                  <a:lnTo>
                    <a:pt x="248437" y="533370"/>
                  </a:lnTo>
                  <a:lnTo>
                    <a:pt x="248437" y="426696"/>
                  </a:lnTo>
                  <a:lnTo>
                    <a:pt x="0" y="426696"/>
                  </a:lnTo>
                  <a:lnTo>
                    <a:pt x="0" y="106674"/>
                  </a:lnTo>
                  <a:close/>
                </a:path>
              </a:pathLst>
            </a:custGeom>
          </p:spPr>
          <p:style>
            <a:lnRef idx="0">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0" tIns="106674" rIns="149061" bIns="106673" numCol="1" spcCol="1270" anchor="ctr" anchorCtr="0">
              <a:noAutofit/>
            </a:bodyPr>
            <a:lstStyle/>
            <a:p>
              <a:pPr marL="0" lvl="0" indent="0" algn="ctr" defTabSz="1155700">
                <a:lnSpc>
                  <a:spcPct val="90000"/>
                </a:lnSpc>
                <a:spcBef>
                  <a:spcPct val="0"/>
                </a:spcBef>
                <a:spcAft>
                  <a:spcPct val="35000"/>
                </a:spcAft>
                <a:buNone/>
              </a:pPr>
              <a:endParaRPr lang="en-US" sz="1600" kern="1200"/>
            </a:p>
          </p:txBody>
        </p:sp>
        <p:sp>
          <p:nvSpPr>
            <p:cNvPr id="18" name="Freeform: Shape 17">
              <a:extLst>
                <a:ext uri="{FF2B5EF4-FFF2-40B4-BE49-F238E27FC236}">
                  <a16:creationId xmlns:a16="http://schemas.microsoft.com/office/drawing/2014/main" id="{41B638C8-01DC-484A-91DC-F67C8A0D1281}"/>
                </a:ext>
              </a:extLst>
            </p:cNvPr>
            <p:cNvSpPr/>
            <p:nvPr/>
          </p:nvSpPr>
          <p:spPr>
            <a:xfrm>
              <a:off x="8845446" y="2240336"/>
              <a:ext cx="1329705" cy="1290412"/>
            </a:xfrm>
            <a:custGeom>
              <a:avLst/>
              <a:gdLst>
                <a:gd name="connsiteX0" fmla="*/ 0 w 1329705"/>
                <a:gd name="connsiteY0" fmla="*/ 129041 h 1290412"/>
                <a:gd name="connsiteX1" fmla="*/ 129041 w 1329705"/>
                <a:gd name="connsiteY1" fmla="*/ 0 h 1290412"/>
                <a:gd name="connsiteX2" fmla="*/ 1200664 w 1329705"/>
                <a:gd name="connsiteY2" fmla="*/ 0 h 1290412"/>
                <a:gd name="connsiteX3" fmla="*/ 1329705 w 1329705"/>
                <a:gd name="connsiteY3" fmla="*/ 129041 h 1290412"/>
                <a:gd name="connsiteX4" fmla="*/ 1329705 w 1329705"/>
                <a:gd name="connsiteY4" fmla="*/ 1161371 h 1290412"/>
                <a:gd name="connsiteX5" fmla="*/ 1200664 w 1329705"/>
                <a:gd name="connsiteY5" fmla="*/ 1290412 h 1290412"/>
                <a:gd name="connsiteX6" fmla="*/ 129041 w 1329705"/>
                <a:gd name="connsiteY6" fmla="*/ 1290412 h 1290412"/>
                <a:gd name="connsiteX7" fmla="*/ 0 w 1329705"/>
                <a:gd name="connsiteY7" fmla="*/ 1161371 h 1290412"/>
                <a:gd name="connsiteX8" fmla="*/ 0 w 1329705"/>
                <a:gd name="connsiteY8" fmla="*/ 129041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705" h="1290412">
                  <a:moveTo>
                    <a:pt x="0" y="129041"/>
                  </a:moveTo>
                  <a:cubicBezTo>
                    <a:pt x="0" y="57774"/>
                    <a:pt x="57774" y="0"/>
                    <a:pt x="129041" y="0"/>
                  </a:cubicBezTo>
                  <a:lnTo>
                    <a:pt x="1200664" y="0"/>
                  </a:lnTo>
                  <a:cubicBezTo>
                    <a:pt x="1271931" y="0"/>
                    <a:pt x="1329705" y="57774"/>
                    <a:pt x="1329705" y="129041"/>
                  </a:cubicBezTo>
                  <a:lnTo>
                    <a:pt x="1329705" y="1161371"/>
                  </a:lnTo>
                  <a:cubicBezTo>
                    <a:pt x="1329705" y="1232638"/>
                    <a:pt x="1271931" y="1290412"/>
                    <a:pt x="1200664" y="1290412"/>
                  </a:cubicBezTo>
                  <a:lnTo>
                    <a:pt x="129041" y="1290412"/>
                  </a:lnTo>
                  <a:cubicBezTo>
                    <a:pt x="57774" y="1290412"/>
                    <a:pt x="0" y="1232638"/>
                    <a:pt x="0" y="1161371"/>
                  </a:cubicBezTo>
                  <a:lnTo>
                    <a:pt x="0" y="129041"/>
                  </a:lnTo>
                  <a:close/>
                </a:path>
              </a:pathLst>
            </a:custGeom>
          </p:spPr>
          <p:style>
            <a:lnRef idx="2">
              <a:schemeClr val="lt1">
                <a:hueOff val="0"/>
                <a:satOff val="0"/>
                <a:lumOff val="0"/>
                <a:alphaOff val="0"/>
              </a:schemeClr>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txBody>
            <a:bodyPr spcFirstLastPara="0" vert="horz" wrap="square" lIns="136855" tIns="136855" rIns="136855" bIns="136855" numCol="1" spcCol="1270" anchor="ctr" anchorCtr="0">
              <a:noAutofit/>
            </a:bodyPr>
            <a:lstStyle/>
            <a:p>
              <a:pPr marL="0" lvl="0" indent="0" algn="ctr" defTabSz="11557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Kiểm</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phiếu</a:t>
              </a:r>
              <a:endParaRPr lang="en-US" sz="16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4D9A6195-CC3A-065F-3F1B-363CEF991B7C}"/>
                </a:ext>
              </a:extLst>
            </p:cNvPr>
            <p:cNvSpPr/>
            <p:nvPr/>
          </p:nvSpPr>
          <p:spPr>
            <a:xfrm rot="21569653">
              <a:off x="10364234" y="2618857"/>
              <a:ext cx="354322" cy="533370"/>
            </a:xfrm>
            <a:custGeom>
              <a:avLst/>
              <a:gdLst>
                <a:gd name="connsiteX0" fmla="*/ 0 w 354322"/>
                <a:gd name="connsiteY0" fmla="*/ 106674 h 533370"/>
                <a:gd name="connsiteX1" fmla="*/ 177161 w 354322"/>
                <a:gd name="connsiteY1" fmla="*/ 106674 h 533370"/>
                <a:gd name="connsiteX2" fmla="*/ 177161 w 354322"/>
                <a:gd name="connsiteY2" fmla="*/ 0 h 533370"/>
                <a:gd name="connsiteX3" fmla="*/ 354322 w 354322"/>
                <a:gd name="connsiteY3" fmla="*/ 266685 h 533370"/>
                <a:gd name="connsiteX4" fmla="*/ 177161 w 354322"/>
                <a:gd name="connsiteY4" fmla="*/ 533370 h 533370"/>
                <a:gd name="connsiteX5" fmla="*/ 177161 w 354322"/>
                <a:gd name="connsiteY5" fmla="*/ 426696 h 533370"/>
                <a:gd name="connsiteX6" fmla="*/ 0 w 354322"/>
                <a:gd name="connsiteY6" fmla="*/ 426696 h 533370"/>
                <a:gd name="connsiteX7" fmla="*/ 0 w 354322"/>
                <a:gd name="connsiteY7" fmla="*/ 106674 h 5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22" h="533370">
                  <a:moveTo>
                    <a:pt x="0" y="106674"/>
                  </a:moveTo>
                  <a:lnTo>
                    <a:pt x="177161" y="106674"/>
                  </a:lnTo>
                  <a:lnTo>
                    <a:pt x="177161" y="0"/>
                  </a:lnTo>
                  <a:lnTo>
                    <a:pt x="354322" y="266685"/>
                  </a:lnTo>
                  <a:lnTo>
                    <a:pt x="177161" y="533370"/>
                  </a:lnTo>
                  <a:lnTo>
                    <a:pt x="177161" y="426696"/>
                  </a:lnTo>
                  <a:lnTo>
                    <a:pt x="0" y="426696"/>
                  </a:lnTo>
                  <a:lnTo>
                    <a:pt x="0" y="106674"/>
                  </a:lnTo>
                  <a:close/>
                </a:path>
              </a:pathLst>
            </a:custGeom>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 tIns="106673" rIns="106297" bIns="106674" numCol="1" spcCol="1270" anchor="ctr" anchorCtr="0">
              <a:noAutofit/>
            </a:bodyPr>
            <a:lstStyle/>
            <a:p>
              <a:pPr marL="0" lvl="0" indent="0" algn="ctr" defTabSz="1155700">
                <a:lnSpc>
                  <a:spcPct val="90000"/>
                </a:lnSpc>
                <a:spcBef>
                  <a:spcPct val="0"/>
                </a:spcBef>
                <a:spcAft>
                  <a:spcPct val="35000"/>
                </a:spcAft>
                <a:buNone/>
              </a:pPr>
              <a:endParaRPr lang="en-US" sz="1600" kern="1200"/>
            </a:p>
          </p:txBody>
        </p:sp>
        <p:sp>
          <p:nvSpPr>
            <p:cNvPr id="20" name="Freeform: Shape 19">
              <a:extLst>
                <a:ext uri="{FF2B5EF4-FFF2-40B4-BE49-F238E27FC236}">
                  <a16:creationId xmlns:a16="http://schemas.microsoft.com/office/drawing/2014/main" id="{EE27A475-0FC0-5122-6CA2-91CAA704B70C}"/>
                </a:ext>
              </a:extLst>
            </p:cNvPr>
            <p:cNvSpPr/>
            <p:nvPr/>
          </p:nvSpPr>
          <p:spPr>
            <a:xfrm>
              <a:off x="10907643" y="2240336"/>
              <a:ext cx="1265227" cy="1290412"/>
            </a:xfrm>
            <a:custGeom>
              <a:avLst/>
              <a:gdLst>
                <a:gd name="connsiteX0" fmla="*/ 0 w 1265227"/>
                <a:gd name="connsiteY0" fmla="*/ 126523 h 1290412"/>
                <a:gd name="connsiteX1" fmla="*/ 126523 w 1265227"/>
                <a:gd name="connsiteY1" fmla="*/ 0 h 1290412"/>
                <a:gd name="connsiteX2" fmla="*/ 1138704 w 1265227"/>
                <a:gd name="connsiteY2" fmla="*/ 0 h 1290412"/>
                <a:gd name="connsiteX3" fmla="*/ 1265227 w 1265227"/>
                <a:gd name="connsiteY3" fmla="*/ 126523 h 1290412"/>
                <a:gd name="connsiteX4" fmla="*/ 1265227 w 1265227"/>
                <a:gd name="connsiteY4" fmla="*/ 1163889 h 1290412"/>
                <a:gd name="connsiteX5" fmla="*/ 1138704 w 1265227"/>
                <a:gd name="connsiteY5" fmla="*/ 1290412 h 1290412"/>
                <a:gd name="connsiteX6" fmla="*/ 126523 w 1265227"/>
                <a:gd name="connsiteY6" fmla="*/ 1290412 h 1290412"/>
                <a:gd name="connsiteX7" fmla="*/ 0 w 1265227"/>
                <a:gd name="connsiteY7" fmla="*/ 1163889 h 1290412"/>
                <a:gd name="connsiteX8" fmla="*/ 0 w 1265227"/>
                <a:gd name="connsiteY8" fmla="*/ 126523 h 129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227" h="1290412">
                  <a:moveTo>
                    <a:pt x="0" y="126523"/>
                  </a:moveTo>
                  <a:cubicBezTo>
                    <a:pt x="0" y="56646"/>
                    <a:pt x="56646" y="0"/>
                    <a:pt x="126523" y="0"/>
                  </a:cubicBezTo>
                  <a:lnTo>
                    <a:pt x="1138704" y="0"/>
                  </a:lnTo>
                  <a:cubicBezTo>
                    <a:pt x="1208581" y="0"/>
                    <a:pt x="1265227" y="56646"/>
                    <a:pt x="1265227" y="126523"/>
                  </a:cubicBezTo>
                  <a:lnTo>
                    <a:pt x="1265227" y="1163889"/>
                  </a:lnTo>
                  <a:cubicBezTo>
                    <a:pt x="1265227" y="1233766"/>
                    <a:pt x="1208581" y="1290412"/>
                    <a:pt x="1138704" y="1290412"/>
                  </a:cubicBezTo>
                  <a:lnTo>
                    <a:pt x="126523" y="1290412"/>
                  </a:lnTo>
                  <a:cubicBezTo>
                    <a:pt x="56646" y="1290412"/>
                    <a:pt x="0" y="1233766"/>
                    <a:pt x="0" y="1163889"/>
                  </a:cubicBezTo>
                  <a:lnTo>
                    <a:pt x="0" y="126523"/>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36117" tIns="136117" rIns="136117" bIns="136117" numCol="1" spcCol="1270" anchor="ctr" anchorCtr="0">
              <a:noAutofit/>
            </a:bodyPr>
            <a:lstStyle/>
            <a:p>
              <a:pPr marL="0" lvl="0" indent="0" algn="ctr" defTabSz="11557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Niêm</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phong</a:t>
              </a:r>
              <a:endParaRPr lang="en-US" sz="1600" kern="1200" dirty="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C2F04D1F-81C1-0BC1-BC1C-984FDD1CEAB6}"/>
              </a:ext>
            </a:extLst>
          </p:cNvPr>
          <p:cNvSpPr/>
          <p:nvPr/>
        </p:nvSpPr>
        <p:spPr>
          <a:xfrm>
            <a:off x="398318" y="914400"/>
            <a:ext cx="11395363" cy="4401205"/>
          </a:xfrm>
          <a:prstGeom prst="rect">
            <a:avLst/>
          </a:prstGeom>
        </p:spPr>
        <p:txBody>
          <a:bodyPr wrap="square">
            <a:spAutoFit/>
          </a:bodyPr>
          <a:lstStyle/>
          <a:p>
            <a:pPr algn="just"/>
            <a:r>
              <a:rPr lang="en-US" sz="2800" b="1" dirty="0">
                <a:solidFill>
                  <a:srgbClr val="3333CC"/>
                </a:solidFill>
                <a:latin typeface="Times New Roman" panose="02020603050405020304" pitchFamily="18" charset="0"/>
                <a:cs typeface="Times New Roman" panose="02020603050405020304" pitchFamily="18" charset="0"/>
              </a:rPr>
              <a:t>1. </a:t>
            </a:r>
            <a:r>
              <a:rPr lang="en-US" sz="2800" b="1" dirty="0" err="1">
                <a:solidFill>
                  <a:srgbClr val="3333CC"/>
                </a:solidFill>
                <a:latin typeface="Times New Roman" panose="02020603050405020304" pitchFamily="18" charset="0"/>
                <a:cs typeface="Times New Roman" panose="02020603050405020304" pitchFamily="18" charset="0"/>
              </a:rPr>
              <a:t>Thời</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gian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bỏ</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phiếu</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công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việc</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chuẩn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bị</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trước</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khi</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bỏ</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a:p>
            <a:pPr marL="380985" indent="-380985" algn="just">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 07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07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Tùy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sớm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trước</a:t>
            </a:r>
            <a:r>
              <a:rPr lang="en-US" sz="2800" dirty="0">
                <a:solidFill>
                  <a:srgbClr val="002060"/>
                </a:solidFill>
                <a:latin typeface="Times New Roman" panose="02020603050405020304" pitchFamily="18" charset="0"/>
                <a:cs typeface="Times New Roman" panose="02020603050405020304" pitchFamily="18" charset="0"/>
              </a:rPr>
              <a:t> 05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quá</a:t>
            </a:r>
            <a:r>
              <a:rPr lang="en-US" sz="2800" dirty="0">
                <a:solidFill>
                  <a:srgbClr val="002060"/>
                </a:solidFill>
                <a:latin typeface="Times New Roman" panose="02020603050405020304" pitchFamily="18" charset="0"/>
                <a:cs typeface="Times New Roman" panose="02020603050405020304" pitchFamily="18" charset="0"/>
              </a:rPr>
              <a:t> 9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tối</a:t>
            </a:r>
            <a:r>
              <a:rPr lang="en-US" sz="2800" dirty="0">
                <a:solidFill>
                  <a:srgbClr val="002060"/>
                </a:solidFill>
                <a:latin typeface="Times New Roman" panose="02020603050405020304" pitchFamily="18" charset="0"/>
                <a:cs typeface="Times New Roman" panose="02020603050405020304" pitchFamily="18" charset="0"/>
              </a:rPr>
              <a:t>.</a:t>
            </a:r>
          </a:p>
          <a:p>
            <a:pPr marL="380985" indent="-380985" algn="just">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T</a:t>
            </a:r>
            <a:r>
              <a:rPr lang="vi-VN" sz="2800" dirty="0">
                <a:solidFill>
                  <a:srgbClr val="002060"/>
                </a:solidFill>
                <a:latin typeface="Times New Roman" panose="02020603050405020304" pitchFamily="18" charset="0"/>
                <a:cs typeface="Times New Roman" panose="02020603050405020304" pitchFamily="18" charset="0"/>
              </a:rPr>
              <a:t>BC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sớm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Lễ</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a:t>
            </a:r>
          </a:p>
          <a:p>
            <a:pPr marL="380985" indent="-380985" algn="just">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đoạn</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niêm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hòm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ngay</a:t>
            </a:r>
            <a:r>
              <a:rPr lang="en-US" sz="2800" dirty="0">
                <a:solidFill>
                  <a:srgbClr val="002060"/>
                </a:solidFill>
                <a:latin typeface="Times New Roman" panose="02020603050405020304" pitchFamily="18" charset="0"/>
                <a:cs typeface="Times New Roman" panose="02020603050405020304" pitchFamily="18" charset="0"/>
              </a:rPr>
              <a:t> Ban </a:t>
            </a:r>
            <a:r>
              <a:rPr lang="en-US" sz="2800" dirty="0" err="1">
                <a:solidFill>
                  <a:srgbClr val="002060"/>
                </a:solidFill>
                <a:latin typeface="Times New Roman" panose="02020603050405020304" pitchFamily="18" charset="0"/>
                <a:cs typeface="Times New Roman" panose="02020603050405020304" pitchFamily="18" charset="0"/>
              </a:rPr>
              <a:t>Bầu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Nguyên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Đủ</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phiếu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rgbClr val="FF0000"/>
              </a:solidFill>
              <a:latin typeface="Times New Roman" panose="02020603050405020304" pitchFamily="18" charset="0"/>
              <a:cs typeface="Times New Roman" panose="02020603050405020304" pitchFamily="18" charset="0"/>
            </a:endParaRPr>
          </a:p>
          <a:p>
            <a:endParaRPr lang="vi-VN"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78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3318E-73AB-3CF3-36B5-3E1E21ED47A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8572B4F-CF08-A939-8108-58BDEF092505}"/>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3B1B093-C3CC-3FCA-88A6-50D8DD60FBE5}"/>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BC8922DC-16ED-B065-6E5C-ADB73D8EBA47}"/>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2049378B-DA70-ECB7-9374-B1FC61DE68BA}"/>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4DD678F-D38D-0795-936D-0CA8B958B942}"/>
              </a:ext>
            </a:extLst>
          </p:cNvPr>
          <p:cNvSpPr/>
          <p:nvPr/>
        </p:nvSpPr>
        <p:spPr>
          <a:xfrm>
            <a:off x="584473" y="760265"/>
            <a:ext cx="11420144" cy="3108543"/>
          </a:xfrm>
          <a:prstGeom prst="rect">
            <a:avLst/>
          </a:prstGeom>
        </p:spPr>
        <p:txBody>
          <a:bodyPr wrap="square">
            <a:spAutoFit/>
          </a:bodyPr>
          <a:lstStyle/>
          <a:p>
            <a:r>
              <a:rPr lang="en-US" sz="2800" b="1" dirty="0">
                <a:solidFill>
                  <a:srgbClr val="6600FF"/>
                </a:solidFill>
                <a:latin typeface="Times New Roman" panose="02020603050405020304" pitchFamily="18" charset="0"/>
                <a:cs typeface="Times New Roman" panose="02020603050405020304" pitchFamily="18" charset="0"/>
              </a:rPr>
              <a:t>2. </a:t>
            </a:r>
            <a:r>
              <a:rPr lang="vi-VN" sz="2800" b="1" dirty="0">
                <a:solidFill>
                  <a:srgbClr val="6600FF"/>
                </a:solidFill>
                <a:latin typeface="Times New Roman" panose="02020603050405020304" pitchFamily="18" charset="0"/>
                <a:cs typeface="Times New Roman" panose="02020603050405020304" pitchFamily="18" charset="0"/>
              </a:rPr>
              <a:t>Lễ khai mạc (15-20 phút)</a:t>
            </a:r>
            <a:endParaRPr lang="en-US" sz="2800" b="1" dirty="0">
              <a:solidFill>
                <a:srgbClr val="6600FF"/>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Thành phần:</a:t>
            </a:r>
            <a:endParaRPr lang="en-US" sz="2800" b="1" dirty="0">
              <a:solidFill>
                <a:srgbClr val="002060"/>
              </a:solidFill>
              <a:latin typeface="Times New Roman" panose="02020603050405020304" pitchFamily="18" charset="0"/>
              <a:cs typeface="Times New Roman" panose="02020603050405020304" pitchFamily="18" charset="0"/>
            </a:endParaRPr>
          </a:p>
          <a:p>
            <a:pPr marL="380985" indent="-380985">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T</a:t>
            </a:r>
            <a:r>
              <a:rPr lang="en-US" sz="2800" dirty="0">
                <a:solidFill>
                  <a:srgbClr val="002060"/>
                </a:solidFill>
                <a:latin typeface="Times New Roman" panose="02020603050405020304" pitchFamily="18" charset="0"/>
                <a:cs typeface="Times New Roman" panose="02020603050405020304" pitchFamily="18" charset="0"/>
              </a:rPr>
              <a:t>ổ bầu cử và</a:t>
            </a:r>
            <a:r>
              <a:rPr lang="vi-VN" sz="2800" dirty="0">
                <a:solidFill>
                  <a:srgbClr val="002060"/>
                </a:solidFill>
                <a:latin typeface="Times New Roman" panose="02020603050405020304" pitchFamily="18" charset="0"/>
                <a:cs typeface="Times New Roman" panose="02020603050405020304" pitchFamily="18" charset="0"/>
              </a:rPr>
              <a:t> lực lượng liên quan</a:t>
            </a:r>
            <a:r>
              <a:rPr lang="en-US" sz="2800" dirty="0">
                <a:solidFill>
                  <a:srgbClr val="002060"/>
                </a:solidFill>
                <a:latin typeface="Times New Roman" panose="02020603050405020304" pitchFamily="18" charset="0"/>
                <a:cs typeface="Times New Roman" panose="02020603050405020304" pitchFamily="18" charset="0"/>
              </a:rPr>
              <a:t>;</a:t>
            </a:r>
          </a:p>
          <a:p>
            <a:pPr marL="380985" indent="-380985">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Đại diện cấp ủy, chính quyền, Mặt trận Tổ quốc, đoàn thể</a:t>
            </a:r>
            <a:r>
              <a:rPr lang="en-US" sz="2800" dirty="0">
                <a:solidFill>
                  <a:srgbClr val="002060"/>
                </a:solidFill>
                <a:latin typeface="Times New Roman" panose="02020603050405020304" pitchFamily="18" charset="0"/>
                <a:cs typeface="Times New Roman" panose="02020603050405020304" pitchFamily="18" charset="0"/>
              </a:rPr>
              <a:t>;</a:t>
            </a:r>
          </a:p>
          <a:p>
            <a:pPr marL="380985" indent="-380985">
              <a:buFont typeface="Arial" panose="020B0604020202020204" pitchFamily="34" charset="0"/>
              <a:buChar char="•"/>
            </a:pPr>
            <a:r>
              <a:rPr lang="vi-VN" sz="2800" spc="-70" dirty="0">
                <a:solidFill>
                  <a:srgbClr val="002060"/>
                </a:solidFill>
                <a:latin typeface="Times New Roman" panose="02020603050405020304" pitchFamily="18" charset="0"/>
                <a:cs typeface="Times New Roman" panose="02020603050405020304" pitchFamily="18" charset="0"/>
              </a:rPr>
              <a:t>Đại diện cử tri tiêu biểu (người có công, chức sắc, người cao tuổi, người uy tín..)</a:t>
            </a:r>
            <a:r>
              <a:rPr lang="en-US" sz="2800" spc="-70" dirty="0">
                <a:solidFill>
                  <a:srgbClr val="002060"/>
                </a:solidFill>
                <a:latin typeface="Times New Roman" panose="02020603050405020304" pitchFamily="18" charset="0"/>
                <a:cs typeface="Times New Roman" panose="02020603050405020304" pitchFamily="18" charset="0"/>
              </a:rPr>
              <a:t>;</a:t>
            </a:r>
          </a:p>
          <a:p>
            <a:pPr marL="380985" indent="-380985">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Cử tri; báo chí (nếu có).</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Trình tự </a:t>
            </a:r>
            <a:r>
              <a:rPr lang="en-US" sz="2800" b="1" dirty="0">
                <a:solidFill>
                  <a:srgbClr val="FF0000"/>
                </a:solidFill>
                <a:latin typeface="Times New Roman" panose="02020603050405020304" pitchFamily="18" charset="0"/>
                <a:cs typeface="Times New Roman" panose="02020603050405020304" pitchFamily="18" charset="0"/>
              </a:rPr>
              <a:t>0</a:t>
            </a:r>
            <a:r>
              <a:rPr lang="vi-VN" sz="2800" b="1" dirty="0">
                <a:solidFill>
                  <a:srgbClr val="FF0000"/>
                </a:solidFill>
                <a:latin typeface="Times New Roman" panose="02020603050405020304" pitchFamily="18" charset="0"/>
                <a:cs typeface="Times New Roman" panose="02020603050405020304" pitchFamily="18" charset="0"/>
              </a:rPr>
              <a:t>4 </a:t>
            </a:r>
            <a:r>
              <a:rPr lang="vi-VN" sz="2800" b="1" dirty="0">
                <a:solidFill>
                  <a:srgbClr val="002060"/>
                </a:solidFill>
                <a:latin typeface="Times New Roman" panose="02020603050405020304" pitchFamily="18" charset="0"/>
                <a:cs typeface="Times New Roman" panose="02020603050405020304" pitchFamily="18" charset="0"/>
              </a:rPr>
              <a:t>bước:</a:t>
            </a:r>
            <a:endParaRPr lang="en-US"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81DA2477-B208-FFAD-DB88-8608DF6470E8}"/>
              </a:ext>
            </a:extLst>
          </p:cNvPr>
          <p:cNvGraphicFramePr/>
          <p:nvPr>
            <p:extLst>
              <p:ext uri="{D42A27DB-BD31-4B8C-83A1-F6EECF244321}">
                <p14:modId xmlns:p14="http://schemas.microsoft.com/office/powerpoint/2010/main" val="946113731"/>
              </p:ext>
            </p:extLst>
          </p:nvPr>
        </p:nvGraphicFramePr>
        <p:xfrm>
          <a:off x="176299" y="3868808"/>
          <a:ext cx="11828318" cy="2103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AF1003D6-047E-2FDB-D183-B74EA020EAB0}"/>
              </a:ext>
            </a:extLst>
          </p:cNvPr>
          <p:cNvSpPr/>
          <p:nvPr/>
        </p:nvSpPr>
        <p:spPr>
          <a:xfrm>
            <a:off x="871230" y="5996226"/>
            <a:ext cx="10735258" cy="861774"/>
          </a:xfrm>
          <a:prstGeom prst="rect">
            <a:avLst/>
          </a:prstGeom>
        </p:spPr>
        <p:txBody>
          <a:bodyPr wrap="square">
            <a:spAutoFit/>
          </a:bodyPr>
          <a:lstStyle/>
          <a:p>
            <a:pPr algn="ctr"/>
            <a:r>
              <a:rPr lang="vi-VN" sz="2500" b="1" dirty="0">
                <a:solidFill>
                  <a:srgbClr val="FF0000"/>
                </a:solidFill>
                <a:latin typeface="Times New Roman" panose="02020603050405020304" pitchFamily="18" charset="0"/>
                <a:cs typeface="Times New Roman" panose="02020603050405020304" pitchFamily="18" charset="0"/>
              </a:rPr>
              <a:t>Sau khi niêm phong hòm phiếu, Tổ trưởng</a:t>
            </a:r>
            <a:r>
              <a:rPr lang="en-US" sz="2500" b="1" dirty="0">
                <a:solidFill>
                  <a:srgbClr val="FF0000"/>
                </a:solidFill>
                <a:latin typeface="Times New Roman" panose="02020603050405020304" pitchFamily="18" charset="0"/>
                <a:cs typeface="Times New Roman" panose="02020603050405020304" pitchFamily="18" charset="0"/>
              </a:rPr>
              <a:t> TBC</a:t>
            </a:r>
            <a:r>
              <a:rPr lang="vi-VN" sz="2500" b="1" dirty="0">
                <a:solidFill>
                  <a:srgbClr val="FF0000"/>
                </a:solidFill>
                <a:latin typeface="Times New Roman" panose="02020603050405020304" pitchFamily="18" charset="0"/>
                <a:cs typeface="Times New Roman" panose="02020603050405020304" pitchFamily="18" charset="0"/>
              </a:rPr>
              <a:t> tuyên bố khai mạc bỏ phiếu; bố trí thành viên thường trực hướng dẫn cử tri và bảo vệ hòm phiếu.</a:t>
            </a:r>
            <a:endParaRPr lang="en-US" sz="2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155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ABFA90-1652-B8F7-6902-898573C0290D}"/>
              </a:ext>
            </a:extLst>
          </p:cNvPr>
          <p:cNvPicPr>
            <a:picLocks noChangeAspect="1"/>
          </p:cNvPicPr>
          <p:nvPr/>
        </p:nvPicPr>
        <p:blipFill>
          <a:blip r:embed="rId2"/>
          <a:stretch>
            <a:fillRect/>
          </a:stretch>
        </p:blipFill>
        <p:spPr>
          <a:xfrm>
            <a:off x="4948872" y="2877820"/>
            <a:ext cx="4258628" cy="3550099"/>
          </a:xfrm>
          <a:prstGeom prst="rect">
            <a:avLst/>
          </a:prstGeom>
        </p:spPr>
      </p:pic>
      <p:pic>
        <p:nvPicPr>
          <p:cNvPr id="8" name="Picture 7">
            <a:extLst>
              <a:ext uri="{FF2B5EF4-FFF2-40B4-BE49-F238E27FC236}">
                <a16:creationId xmlns:a16="http://schemas.microsoft.com/office/drawing/2014/main" id="{A5CD7D39-BB8E-1F2B-9B93-9A9D3FAB397D}"/>
              </a:ext>
            </a:extLst>
          </p:cNvPr>
          <p:cNvPicPr>
            <a:picLocks noChangeAspect="1"/>
          </p:cNvPicPr>
          <p:nvPr/>
        </p:nvPicPr>
        <p:blipFill>
          <a:blip r:embed="rId3"/>
          <a:stretch>
            <a:fillRect/>
          </a:stretch>
        </p:blipFill>
        <p:spPr>
          <a:xfrm>
            <a:off x="9347293" y="2786380"/>
            <a:ext cx="2569434" cy="3012440"/>
          </a:xfrm>
          <a:prstGeom prst="rect">
            <a:avLst/>
          </a:prstGeom>
        </p:spPr>
      </p:pic>
      <p:grpSp>
        <p:nvGrpSpPr>
          <p:cNvPr id="10" name="Group 9">
            <a:extLst>
              <a:ext uri="{FF2B5EF4-FFF2-40B4-BE49-F238E27FC236}">
                <a16:creationId xmlns:a16="http://schemas.microsoft.com/office/drawing/2014/main" id="{554A878B-1734-7C81-1192-33ECBF4E9978}"/>
              </a:ext>
            </a:extLst>
          </p:cNvPr>
          <p:cNvGrpSpPr/>
          <p:nvPr/>
        </p:nvGrpSpPr>
        <p:grpSpPr>
          <a:xfrm>
            <a:off x="4948872" y="1018540"/>
            <a:ext cx="6967855" cy="1645920"/>
            <a:chOff x="4923472" y="1031240"/>
            <a:chExt cx="6967855" cy="1645920"/>
          </a:xfrm>
        </p:grpSpPr>
        <p:sp>
          <p:nvSpPr>
            <p:cNvPr id="6" name="Text Box 1587940988">
              <a:extLst>
                <a:ext uri="{FF2B5EF4-FFF2-40B4-BE49-F238E27FC236}">
                  <a16:creationId xmlns:a16="http://schemas.microsoft.com/office/drawing/2014/main" id="{6C7322EB-9216-181D-86B3-E03CDC365807}"/>
                </a:ext>
              </a:extLst>
            </p:cNvPr>
            <p:cNvSpPr txBox="1"/>
            <p:nvPr/>
          </p:nvSpPr>
          <p:spPr>
            <a:xfrm>
              <a:off x="4923472" y="1031240"/>
              <a:ext cx="6967855" cy="1645920"/>
            </a:xfrm>
            <a:prstGeom prst="rect">
              <a:avLst/>
            </a:prstGeom>
            <a:solidFill>
              <a:schemeClr val="lt1"/>
            </a:solidFill>
            <a:ln w="12700">
              <a:solidFill>
                <a:prstClr val="black"/>
              </a:solidFill>
            </a:ln>
          </p:spPr>
          <p:txBody>
            <a:bodyPr rot="0" spcFirstLastPara="0" vert="horz" wrap="square" lIns="90000" tIns="0" rIns="91440" bIns="0" numCol="1" spcCol="0" rtlCol="0" fromWordArt="0" anchor="t" anchorCtr="0" forceAA="0" compatLnSpc="1">
              <a:prstTxWarp prst="textNoShape">
                <a:avLst/>
              </a:prstTxWarp>
              <a:noAutofit/>
            </a:bodyPr>
            <a:lstStyle/>
            <a:p>
              <a:pPr indent="457200" algn="just">
                <a:buNone/>
                <a:tabLst>
                  <a:tab pos="90170" algn="l"/>
                  <a:tab pos="5941060" algn="l"/>
                </a:tabLst>
              </a:pPr>
              <a:r>
                <a:rPr lang="en-US" sz="1000" dirty="0">
                  <a:effectLst/>
                  <a:latin typeface="Times New Roman" panose="02020603050405020304" pitchFamily="18" charset="0"/>
                  <a:ea typeface="Times New Roman" panose="02020603050405020304" pitchFamily="18" charset="0"/>
                </a:rPr>
                <a:t>	</a:t>
              </a:r>
              <a:endParaRPr lang="vi-VN" sz="1400" dirty="0">
                <a:effectLst/>
                <a:latin typeface="Times New Roman" panose="02020603050405020304" pitchFamily="18" charset="0"/>
                <a:ea typeface="Times New Roman" panose="02020603050405020304" pitchFamily="18" charset="0"/>
              </a:endParaRPr>
            </a:p>
            <a:p>
              <a:pPr indent="457200" algn="just">
                <a:buNone/>
                <a:tabLst>
                  <a:tab pos="6210935" algn="l"/>
                </a:tabLst>
              </a:pPr>
              <a:r>
                <a:rPr lang="en-US" sz="1000" dirty="0">
                  <a:effectLst/>
                  <a:latin typeface="Times New Roman" panose="02020603050405020304" pitchFamily="18" charset="0"/>
                  <a:ea typeface="Times New Roman" panose="02020603050405020304" pitchFamily="18" charset="0"/>
                </a:rPr>
                <a:t> </a:t>
              </a:r>
              <a:endParaRPr lang="vi-VN" sz="1400" dirty="0">
                <a:effectLst/>
                <a:latin typeface="Times New Roman" panose="02020603050405020304" pitchFamily="18" charset="0"/>
                <a:ea typeface="Times New Roman" panose="02020603050405020304" pitchFamily="18" charset="0"/>
              </a:endParaRPr>
            </a:p>
            <a:p>
              <a:pPr indent="457200" algn="ctr">
                <a:buNone/>
                <a:tabLst>
                  <a:tab pos="6210935" algn="l"/>
                </a:tabLst>
              </a:pPr>
              <a:r>
                <a:rPr lang="en-US" sz="3000" b="1" dirty="0">
                  <a:effectLst/>
                  <a:latin typeface="Times New Roman" panose="02020603050405020304" pitchFamily="18" charset="0"/>
                  <a:ea typeface="Times New Roman" panose="02020603050405020304" pitchFamily="18" charset="0"/>
                </a:rPr>
                <a:t>PHIẾU NIÊM PHONG HÒM PHIẾU</a:t>
              </a:r>
              <a:endParaRPr lang="vi-VN" sz="1400" dirty="0">
                <a:effectLst/>
                <a:latin typeface="Times New Roman" panose="02020603050405020304" pitchFamily="18" charset="0"/>
                <a:ea typeface="Times New Roman" panose="02020603050405020304" pitchFamily="18" charset="0"/>
              </a:endParaRPr>
            </a:p>
            <a:p>
              <a:pPr indent="457200" algn="just">
                <a:buNone/>
                <a:tabLst>
                  <a:tab pos="1890395" algn="ctr"/>
                  <a:tab pos="4770755" algn="ctr"/>
                  <a:tab pos="6391275" algn="ctr"/>
                </a:tabLst>
              </a:pPr>
              <a:r>
                <a:rPr lang="en-US" sz="18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THƯ KÝ	TỔ TRƯỞNG</a:t>
              </a:r>
              <a:endParaRPr lang="vi-VN" sz="1400" dirty="0">
                <a:effectLst/>
                <a:latin typeface="Times New Roman" panose="02020603050405020304" pitchFamily="18" charset="0"/>
                <a:ea typeface="Times New Roman" panose="02020603050405020304" pitchFamily="18" charset="0"/>
              </a:endParaRPr>
            </a:p>
            <a:p>
              <a:pPr indent="457200" algn="just">
                <a:buNone/>
                <a:tabLst>
                  <a:tab pos="1890395" algn="ctr"/>
                  <a:tab pos="4770755" algn="ctr"/>
                  <a:tab pos="6391275" algn="ctr"/>
                </a:tabLst>
              </a:pP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a:t>
              </a:r>
              <a:r>
                <a:rPr lang="en-US" sz="1200" i="1" dirty="0" err="1">
                  <a:effectLst/>
                  <a:latin typeface="Times New Roman" panose="02020603050405020304" pitchFamily="18" charset="0"/>
                  <a:ea typeface="Times New Roman" panose="02020603050405020304" pitchFamily="18" charset="0"/>
                </a:rPr>
                <a:t>Ký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đóng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dấu</a:t>
              </a:r>
              <a:r>
                <a:rPr lang="en-US" sz="1200" i="1" dirty="0">
                  <a:effectLst/>
                  <a:latin typeface="Times New Roman" panose="02020603050405020304" pitchFamily="18" charset="0"/>
                  <a:ea typeface="Times New Roman" panose="02020603050405020304" pitchFamily="18" charset="0"/>
                </a:rPr>
                <a:t>)</a:t>
              </a:r>
              <a:endParaRPr lang="vi-VN" sz="1400" dirty="0">
                <a:effectLst/>
                <a:latin typeface="Times New Roman" panose="02020603050405020304" pitchFamily="18" charset="0"/>
                <a:ea typeface="Times New Roman" panose="02020603050405020304" pitchFamily="18" charset="0"/>
              </a:endParaRPr>
            </a:p>
            <a:p>
              <a:pPr indent="457200" algn="just">
                <a:buNone/>
                <a:tabLst>
                  <a:tab pos="2070735" algn="ctr"/>
                  <a:tab pos="4770755" algn="ctr"/>
                  <a:tab pos="6391275" algn="ctr"/>
                </a:tabLst>
              </a:pPr>
              <a:r>
                <a:rPr lang="en-US" sz="1200" dirty="0">
                  <a:effectLst/>
                  <a:latin typeface="Times New Roman" panose="02020603050405020304" pitchFamily="18" charset="0"/>
                  <a:ea typeface="Times New Roman" panose="02020603050405020304" pitchFamily="18" charset="0"/>
                </a:rPr>
                <a:t>	</a:t>
              </a:r>
              <a:endParaRPr lang="vi-VN" sz="14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7D764409-0435-CFD0-9597-71E4A0991C78}"/>
                </a:ext>
              </a:extLst>
            </p:cNvPr>
            <p:cNvSpPr/>
            <p:nvPr/>
          </p:nvSpPr>
          <p:spPr>
            <a:xfrm>
              <a:off x="8407399" y="1435100"/>
              <a:ext cx="1242060" cy="12420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 name="Rectangle 12">
            <a:extLst>
              <a:ext uri="{FF2B5EF4-FFF2-40B4-BE49-F238E27FC236}">
                <a16:creationId xmlns:a16="http://schemas.microsoft.com/office/drawing/2014/main" id="{D42EC5D9-DD14-F045-E077-BB855A9771C7}"/>
              </a:ext>
            </a:extLst>
          </p:cNvPr>
          <p:cNvSpPr/>
          <p:nvPr/>
        </p:nvSpPr>
        <p:spPr>
          <a:xfrm>
            <a:off x="814704" y="1141281"/>
            <a:ext cx="3784600" cy="121329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hòm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phiếu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băng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lớn</a:t>
            </a:r>
            <a:r>
              <a:rPr lang="en-US" sz="2500" dirty="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53DA93C-3EB1-C5CC-DC05-B97C553E6E94}"/>
              </a:ext>
            </a:extLst>
          </p:cNvPr>
          <p:cNvSpPr/>
          <p:nvPr/>
        </p:nvSpPr>
        <p:spPr>
          <a:xfrm>
            <a:off x="814704" y="2716529"/>
            <a:ext cx="3784600" cy="2118361"/>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dirty="0">
                <a:solidFill>
                  <a:srgbClr val="002060"/>
                </a:solidFill>
                <a:latin typeface="Times New Roman" panose="02020603050405020304" pitchFamily="18" charset="0"/>
                <a:cs typeface="Times New Roman" panose="02020603050405020304" pitchFamily="18" charset="0"/>
              </a:rPr>
              <a:t>Niêm phong hòm phiếu bằng phiếu niêm phong (có chữ ký của Tổ trưởng, Thư ký Tổ bầu cử và đóng dấu của Tổ Bầu cử).</a:t>
            </a:r>
          </a:p>
        </p:txBody>
      </p:sp>
      <p:sp>
        <p:nvSpPr>
          <p:cNvPr id="15" name="Rectangle 14">
            <a:extLst>
              <a:ext uri="{FF2B5EF4-FFF2-40B4-BE49-F238E27FC236}">
                <a16:creationId xmlns:a16="http://schemas.microsoft.com/office/drawing/2014/main" id="{D824AD37-7AB0-AA79-B49C-6EA04B898ABF}"/>
              </a:ext>
            </a:extLst>
          </p:cNvPr>
          <p:cNvSpPr/>
          <p:nvPr/>
        </p:nvSpPr>
        <p:spPr>
          <a:xfrm>
            <a:off x="814704" y="5207000"/>
            <a:ext cx="3784600" cy="122091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002060"/>
                </a:solidFill>
                <a:latin typeface="Times New Roman" panose="02020603050405020304" pitchFamily="18" charset="0"/>
                <a:cs typeface="Times New Roman" panose="02020603050405020304" pitchFamily="18" charset="0"/>
              </a:rPr>
              <a:t>Niêm</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cả</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hòm</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phiếu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chính</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và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hòm</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phiếu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phụ</a:t>
            </a:r>
            <a:endParaRPr lang="vi-VN" sz="2500"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261D40E-5DCB-5348-8254-E32F8D286F7D}"/>
              </a:ext>
            </a:extLst>
          </p:cNvPr>
          <p:cNvSpPr/>
          <p:nvPr/>
        </p:nvSpPr>
        <p:spPr>
          <a:xfrm>
            <a:off x="913288" y="386863"/>
            <a:ext cx="10365423" cy="3823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NIÊM PHONG HÒM PHIẾU TRƯỚC KHI BỎ PHIẾU</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53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96EDE-CE34-F2E4-CA35-BFB2A92B1F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9B0EED7-9FBB-AFE3-19D4-8AF7B41C55AA}"/>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09C1F37-1F14-8510-1D67-24807E315614}"/>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E21C6B39-282F-0DBE-10CC-48803299A20A}"/>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B027325F-F9A4-105B-EC41-68DA16DC2D9C}"/>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7" name="Google Shape;177;p4">
            <a:extLst>
              <a:ext uri="{FF2B5EF4-FFF2-40B4-BE49-F238E27FC236}">
                <a16:creationId xmlns:a16="http://schemas.microsoft.com/office/drawing/2014/main" id="{8E4EEB81-9BB9-A2D0-CA09-78D156990B4B}"/>
              </a:ext>
            </a:extLst>
          </p:cNvPr>
          <p:cNvSpPr/>
          <p:nvPr/>
        </p:nvSpPr>
        <p:spPr>
          <a:xfrm>
            <a:off x="1307690" y="1673451"/>
            <a:ext cx="3721510" cy="905762"/>
          </a:xfrm>
          <a:custGeom>
            <a:avLst/>
            <a:gdLst/>
            <a:ahLst/>
            <a:cxnLst/>
            <a:rect l="l" t="t" r="r" b="b"/>
            <a:pathLst>
              <a:path w="6934987" h="1214349" extrusionOk="0">
                <a:moveTo>
                  <a:pt x="0" y="121435"/>
                </a:moveTo>
                <a:cubicBezTo>
                  <a:pt x="0" y="54368"/>
                  <a:pt x="54368" y="0"/>
                  <a:pt x="121435" y="0"/>
                </a:cubicBezTo>
                <a:lnTo>
                  <a:pt x="6813552" y="0"/>
                </a:lnTo>
                <a:cubicBezTo>
                  <a:pt x="6880619" y="0"/>
                  <a:pt x="6934987" y="54368"/>
                  <a:pt x="6934987" y="121435"/>
                </a:cubicBezTo>
                <a:lnTo>
                  <a:pt x="6934987" y="1092914"/>
                </a:lnTo>
                <a:cubicBezTo>
                  <a:pt x="6934987" y="1159981"/>
                  <a:pt x="6880619" y="1214349"/>
                  <a:pt x="6813552" y="1214349"/>
                </a:cubicBezTo>
                <a:lnTo>
                  <a:pt x="121435" y="1214349"/>
                </a:lnTo>
                <a:cubicBezTo>
                  <a:pt x="54368" y="1214349"/>
                  <a:pt x="0" y="1159981"/>
                  <a:pt x="0" y="1092914"/>
                </a:cubicBezTo>
                <a:lnTo>
                  <a:pt x="0" y="121435"/>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0950" tIns="49525" rIns="60950" bIns="49525" anchor="ctr" anchorCtr="0">
            <a:noAutofit/>
          </a:bodyPr>
          <a:lstStyle/>
          <a:p>
            <a:pPr lvl="0" algn="just"/>
            <a:r>
              <a:rPr lang="en-US" sz="2800" dirty="0">
                <a:solidFill>
                  <a:srgbClr val="000000"/>
                </a:solidFill>
                <a:latin typeface="Times New Roman"/>
                <a:cs typeface="Times New Roman"/>
                <a:sym typeface="Times New Roman"/>
              </a:rPr>
              <a:t>(1) </a:t>
            </a:r>
            <a:r>
              <a:rPr lang="vi-VN" sz="2800" dirty="0">
                <a:solidFill>
                  <a:srgbClr val="000000"/>
                </a:solidFill>
                <a:latin typeface="Times New Roman"/>
                <a:cs typeface="Times New Roman"/>
                <a:sym typeface="Times New Roman"/>
              </a:rPr>
              <a:t>Nguyên tắc bỏ phiếu</a:t>
            </a:r>
            <a:endParaRPr sz="2800" dirty="0"/>
          </a:p>
        </p:txBody>
      </p:sp>
      <p:sp>
        <p:nvSpPr>
          <p:cNvPr id="34" name="Google Shape;179;p4">
            <a:extLst>
              <a:ext uri="{FF2B5EF4-FFF2-40B4-BE49-F238E27FC236}">
                <a16:creationId xmlns:a16="http://schemas.microsoft.com/office/drawing/2014/main" id="{E1E1168F-A70E-3693-E7F7-651A517D57D7}"/>
              </a:ext>
            </a:extLst>
          </p:cNvPr>
          <p:cNvSpPr/>
          <p:nvPr/>
        </p:nvSpPr>
        <p:spPr>
          <a:xfrm>
            <a:off x="249783" y="2856936"/>
            <a:ext cx="3487188" cy="846561"/>
          </a:xfrm>
          <a:custGeom>
            <a:avLst/>
            <a:gdLst/>
            <a:ahLst/>
            <a:cxnLst/>
            <a:rect l="l" t="t" r="r" b="b"/>
            <a:pathLst>
              <a:path w="6997562" h="1257975" extrusionOk="0">
                <a:moveTo>
                  <a:pt x="0" y="125798"/>
                </a:moveTo>
                <a:cubicBezTo>
                  <a:pt x="0" y="56322"/>
                  <a:pt x="56322" y="0"/>
                  <a:pt x="125798" y="0"/>
                </a:cubicBezTo>
                <a:lnTo>
                  <a:pt x="6871765" y="0"/>
                </a:lnTo>
                <a:cubicBezTo>
                  <a:pt x="6941241" y="0"/>
                  <a:pt x="6997563" y="56322"/>
                  <a:pt x="6997563" y="125798"/>
                </a:cubicBezTo>
                <a:cubicBezTo>
                  <a:pt x="6997563" y="461258"/>
                  <a:pt x="6997562" y="796718"/>
                  <a:pt x="6997562" y="1132178"/>
                </a:cubicBezTo>
                <a:cubicBezTo>
                  <a:pt x="6997562" y="1201654"/>
                  <a:pt x="6941240" y="1257976"/>
                  <a:pt x="6871764" y="1257976"/>
                </a:cubicBezTo>
                <a:lnTo>
                  <a:pt x="125798" y="1257975"/>
                </a:lnTo>
                <a:cubicBezTo>
                  <a:pt x="56322" y="1257975"/>
                  <a:pt x="0" y="1201653"/>
                  <a:pt x="0" y="1132177"/>
                </a:cubicBezTo>
                <a:lnTo>
                  <a:pt x="0" y="125798"/>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1900" tIns="50475" rIns="61900" bIns="50475" anchor="ctr" anchorCtr="0">
            <a:noAutofit/>
          </a:bodyPr>
          <a:lstStyle/>
          <a:p>
            <a:pPr>
              <a:lnSpc>
                <a:spcPts val="4375"/>
              </a:lnSpc>
            </a:pPr>
            <a:r>
              <a:rPr lang="en-US" sz="2800" dirty="0">
                <a:latin typeface="Times New Roman" panose="02020603050405020304" pitchFamily="18" charset="0"/>
                <a:ea typeface="Libre Baskerville" pitchFamily="34" charset="-122"/>
                <a:cs typeface="Times New Roman" panose="02020603050405020304" pitchFamily="18" charset="0"/>
              </a:rPr>
              <a:t>(2) Quy trình bỏ phiếu</a:t>
            </a:r>
            <a:endParaRPr lang="en-US" sz="2800" dirty="0">
              <a:latin typeface="Times New Roman" panose="02020603050405020304" pitchFamily="18" charset="0"/>
              <a:cs typeface="Times New Roman" panose="02020603050405020304" pitchFamily="18" charset="0"/>
            </a:endParaRPr>
          </a:p>
        </p:txBody>
      </p:sp>
      <p:sp>
        <p:nvSpPr>
          <p:cNvPr id="38" name="Google Shape;179;p4">
            <a:extLst>
              <a:ext uri="{FF2B5EF4-FFF2-40B4-BE49-F238E27FC236}">
                <a16:creationId xmlns:a16="http://schemas.microsoft.com/office/drawing/2014/main" id="{05369D76-3C41-D16D-9AAF-7330B737E285}"/>
              </a:ext>
            </a:extLst>
          </p:cNvPr>
          <p:cNvSpPr/>
          <p:nvPr/>
        </p:nvSpPr>
        <p:spPr>
          <a:xfrm>
            <a:off x="501914" y="4165152"/>
            <a:ext cx="3721510" cy="1277818"/>
          </a:xfrm>
          <a:custGeom>
            <a:avLst/>
            <a:gdLst/>
            <a:ahLst/>
            <a:cxnLst/>
            <a:rect l="l" t="t" r="r" b="b"/>
            <a:pathLst>
              <a:path w="6997562" h="1257975" extrusionOk="0">
                <a:moveTo>
                  <a:pt x="0" y="125798"/>
                </a:moveTo>
                <a:cubicBezTo>
                  <a:pt x="0" y="56322"/>
                  <a:pt x="56322" y="0"/>
                  <a:pt x="125798" y="0"/>
                </a:cubicBezTo>
                <a:lnTo>
                  <a:pt x="6871765" y="0"/>
                </a:lnTo>
                <a:cubicBezTo>
                  <a:pt x="6941241" y="0"/>
                  <a:pt x="6997563" y="56322"/>
                  <a:pt x="6997563" y="125798"/>
                </a:cubicBezTo>
                <a:cubicBezTo>
                  <a:pt x="6997563" y="461258"/>
                  <a:pt x="6997562" y="796718"/>
                  <a:pt x="6997562" y="1132178"/>
                </a:cubicBezTo>
                <a:cubicBezTo>
                  <a:pt x="6997562" y="1201654"/>
                  <a:pt x="6941240" y="1257976"/>
                  <a:pt x="6871764" y="1257976"/>
                </a:cubicBezTo>
                <a:lnTo>
                  <a:pt x="125798" y="1257975"/>
                </a:lnTo>
                <a:cubicBezTo>
                  <a:pt x="56322" y="1257975"/>
                  <a:pt x="0" y="1201653"/>
                  <a:pt x="0" y="1132177"/>
                </a:cubicBezTo>
                <a:lnTo>
                  <a:pt x="0" y="125798"/>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1900" tIns="50475" rIns="61900" bIns="50475" anchor="ctr" anchorCtr="0">
            <a:noAutofit/>
          </a:bodyPr>
          <a:lstStyle/>
          <a:p>
            <a:pPr lvl="0" algn="just"/>
            <a:r>
              <a:rPr lang="en-US" sz="2800" dirty="0">
                <a:latin typeface="Times New Roman"/>
                <a:ea typeface="Calibri"/>
                <a:cs typeface="Times New Roman"/>
                <a:sym typeface="Times New Roman"/>
              </a:rPr>
              <a:t>(3) </a:t>
            </a:r>
            <a:r>
              <a:rPr lang="vi-VN" sz="2800" dirty="0">
                <a:latin typeface="Times New Roman"/>
                <a:ea typeface="Calibri"/>
                <a:cs typeface="Times New Roman"/>
                <a:sym typeface="Times New Roman"/>
              </a:rPr>
              <a:t>Các lỗi thường gặp khi viết phiếu</a:t>
            </a:r>
            <a:endParaRPr sz="2800" b="0" i="0" u="none" strike="noStrike" cap="none" dirty="0">
              <a:solidFill>
                <a:srgbClr val="000000"/>
              </a:solidFill>
              <a:latin typeface="Calibri"/>
              <a:ea typeface="Calibri"/>
              <a:cs typeface="Calibri"/>
              <a:sym typeface="Calibri"/>
            </a:endParaRPr>
          </a:p>
        </p:txBody>
      </p:sp>
      <p:sp>
        <p:nvSpPr>
          <p:cNvPr id="43" name="Google Shape;179;p4">
            <a:extLst>
              <a:ext uri="{FF2B5EF4-FFF2-40B4-BE49-F238E27FC236}">
                <a16:creationId xmlns:a16="http://schemas.microsoft.com/office/drawing/2014/main" id="{F29EE644-672C-3E10-6678-613CE7BD13F2}"/>
              </a:ext>
            </a:extLst>
          </p:cNvPr>
          <p:cNvSpPr/>
          <p:nvPr/>
        </p:nvSpPr>
        <p:spPr>
          <a:xfrm>
            <a:off x="8702903" y="2932481"/>
            <a:ext cx="3301714" cy="927658"/>
          </a:xfrm>
          <a:custGeom>
            <a:avLst/>
            <a:gdLst/>
            <a:ahLst/>
            <a:cxnLst/>
            <a:rect l="l" t="t" r="r" b="b"/>
            <a:pathLst>
              <a:path w="6997562" h="1257975" extrusionOk="0">
                <a:moveTo>
                  <a:pt x="0" y="125798"/>
                </a:moveTo>
                <a:cubicBezTo>
                  <a:pt x="0" y="56322"/>
                  <a:pt x="56322" y="0"/>
                  <a:pt x="125798" y="0"/>
                </a:cubicBezTo>
                <a:lnTo>
                  <a:pt x="6871765" y="0"/>
                </a:lnTo>
                <a:cubicBezTo>
                  <a:pt x="6941241" y="0"/>
                  <a:pt x="6997563" y="56322"/>
                  <a:pt x="6997563" y="125798"/>
                </a:cubicBezTo>
                <a:cubicBezTo>
                  <a:pt x="6997563" y="461258"/>
                  <a:pt x="6997562" y="796718"/>
                  <a:pt x="6997562" y="1132178"/>
                </a:cubicBezTo>
                <a:cubicBezTo>
                  <a:pt x="6997562" y="1201654"/>
                  <a:pt x="6941240" y="1257976"/>
                  <a:pt x="6871764" y="1257976"/>
                </a:cubicBezTo>
                <a:lnTo>
                  <a:pt x="125798" y="1257975"/>
                </a:lnTo>
                <a:cubicBezTo>
                  <a:pt x="56322" y="1257975"/>
                  <a:pt x="0" y="1201653"/>
                  <a:pt x="0" y="1132177"/>
                </a:cubicBezTo>
                <a:lnTo>
                  <a:pt x="0" y="125798"/>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1900" tIns="50475" rIns="61900" bIns="50475" anchor="ctr" anchorCtr="0">
            <a:noAutofit/>
          </a:bodyPr>
          <a:lstStyle/>
          <a:p>
            <a:pPr algn="just"/>
            <a:r>
              <a:rPr lang="en-US" sz="2800" dirty="0">
                <a:latin typeface="Times New Roman"/>
                <a:ea typeface="Times New Roman"/>
                <a:cs typeface="Times New Roman"/>
                <a:sym typeface="Times New Roman"/>
              </a:rPr>
              <a:t>(5) </a:t>
            </a:r>
            <a:r>
              <a:rPr lang="vi-VN" sz="2800" dirty="0">
                <a:latin typeface="Times New Roman"/>
                <a:ea typeface="Times New Roman"/>
                <a:cs typeface="Times New Roman"/>
                <a:sym typeface="Times New Roman"/>
              </a:rPr>
              <a:t>Quyền được quay phim, chụp ảnh</a:t>
            </a:r>
            <a:endParaRPr sz="2800" b="0" i="0" u="none" strike="noStrike" cap="none" dirty="0">
              <a:solidFill>
                <a:srgbClr val="000000"/>
              </a:solidFill>
              <a:latin typeface="Calibri"/>
              <a:ea typeface="Calibri"/>
              <a:cs typeface="Calibri"/>
              <a:sym typeface="Calibri"/>
            </a:endParaRPr>
          </a:p>
        </p:txBody>
      </p:sp>
      <p:sp>
        <p:nvSpPr>
          <p:cNvPr id="44" name="Google Shape;179;p4">
            <a:extLst>
              <a:ext uri="{FF2B5EF4-FFF2-40B4-BE49-F238E27FC236}">
                <a16:creationId xmlns:a16="http://schemas.microsoft.com/office/drawing/2014/main" id="{C27A0E26-1704-3F0F-CB2F-5E262907CDCB}"/>
              </a:ext>
            </a:extLst>
          </p:cNvPr>
          <p:cNvSpPr/>
          <p:nvPr/>
        </p:nvSpPr>
        <p:spPr>
          <a:xfrm>
            <a:off x="7847763" y="1678068"/>
            <a:ext cx="3850850" cy="927658"/>
          </a:xfrm>
          <a:custGeom>
            <a:avLst/>
            <a:gdLst/>
            <a:ahLst/>
            <a:cxnLst/>
            <a:rect l="l" t="t" r="r" b="b"/>
            <a:pathLst>
              <a:path w="6997562" h="1257975" extrusionOk="0">
                <a:moveTo>
                  <a:pt x="0" y="125798"/>
                </a:moveTo>
                <a:cubicBezTo>
                  <a:pt x="0" y="56322"/>
                  <a:pt x="56322" y="0"/>
                  <a:pt x="125798" y="0"/>
                </a:cubicBezTo>
                <a:lnTo>
                  <a:pt x="6871765" y="0"/>
                </a:lnTo>
                <a:cubicBezTo>
                  <a:pt x="6941241" y="0"/>
                  <a:pt x="6997563" y="56322"/>
                  <a:pt x="6997563" y="125798"/>
                </a:cubicBezTo>
                <a:cubicBezTo>
                  <a:pt x="6997563" y="461258"/>
                  <a:pt x="6997562" y="796718"/>
                  <a:pt x="6997562" y="1132178"/>
                </a:cubicBezTo>
                <a:cubicBezTo>
                  <a:pt x="6997562" y="1201654"/>
                  <a:pt x="6941240" y="1257976"/>
                  <a:pt x="6871764" y="1257976"/>
                </a:cubicBezTo>
                <a:lnTo>
                  <a:pt x="125798" y="1257975"/>
                </a:lnTo>
                <a:cubicBezTo>
                  <a:pt x="56322" y="1257975"/>
                  <a:pt x="0" y="1201653"/>
                  <a:pt x="0" y="1132177"/>
                </a:cubicBezTo>
                <a:lnTo>
                  <a:pt x="0" y="125798"/>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1900" tIns="50475" rIns="61900" bIns="50475" anchor="ctr" anchorCtr="0">
            <a:noAutofit/>
          </a:bodyPr>
          <a:lstStyle/>
          <a:p>
            <a:pPr algn="just"/>
            <a:r>
              <a:rPr lang="en-US" sz="2800" dirty="0">
                <a:latin typeface="Times New Roman"/>
                <a:ea typeface="Times New Roman"/>
                <a:cs typeface="Times New Roman"/>
                <a:sym typeface="Times New Roman"/>
              </a:rPr>
              <a:t>(4) </a:t>
            </a:r>
            <a:r>
              <a:rPr lang="vi-VN" sz="2800" dirty="0">
                <a:latin typeface="Times New Roman"/>
                <a:ea typeface="Times New Roman"/>
                <a:cs typeface="Times New Roman"/>
                <a:sym typeface="Times New Roman"/>
              </a:rPr>
              <a:t>Sử dụng hòm phiếu phụ</a:t>
            </a:r>
            <a:endParaRPr sz="2800" b="0" i="0" u="none" strike="noStrike" cap="none" dirty="0">
              <a:solidFill>
                <a:srgbClr val="000000"/>
              </a:solidFill>
              <a:latin typeface="Calibri"/>
              <a:ea typeface="Calibri"/>
              <a:cs typeface="Calibri"/>
              <a:sym typeface="Calibri"/>
            </a:endParaRPr>
          </a:p>
        </p:txBody>
      </p:sp>
      <p:sp>
        <p:nvSpPr>
          <p:cNvPr id="45" name="Google Shape;179;p4">
            <a:extLst>
              <a:ext uri="{FF2B5EF4-FFF2-40B4-BE49-F238E27FC236}">
                <a16:creationId xmlns:a16="http://schemas.microsoft.com/office/drawing/2014/main" id="{2FCB42AE-7FEC-BE52-1989-22A54CA3825F}"/>
              </a:ext>
            </a:extLst>
          </p:cNvPr>
          <p:cNvSpPr/>
          <p:nvPr/>
        </p:nvSpPr>
        <p:spPr>
          <a:xfrm>
            <a:off x="8222792" y="4541805"/>
            <a:ext cx="3594070" cy="927658"/>
          </a:xfrm>
          <a:custGeom>
            <a:avLst/>
            <a:gdLst/>
            <a:ahLst/>
            <a:cxnLst/>
            <a:rect l="l" t="t" r="r" b="b"/>
            <a:pathLst>
              <a:path w="6997562" h="1257975" extrusionOk="0">
                <a:moveTo>
                  <a:pt x="0" y="125798"/>
                </a:moveTo>
                <a:cubicBezTo>
                  <a:pt x="0" y="56322"/>
                  <a:pt x="56322" y="0"/>
                  <a:pt x="125798" y="0"/>
                </a:cubicBezTo>
                <a:lnTo>
                  <a:pt x="6871765" y="0"/>
                </a:lnTo>
                <a:cubicBezTo>
                  <a:pt x="6941241" y="0"/>
                  <a:pt x="6997563" y="56322"/>
                  <a:pt x="6997563" y="125798"/>
                </a:cubicBezTo>
                <a:cubicBezTo>
                  <a:pt x="6997563" y="461258"/>
                  <a:pt x="6997562" y="796718"/>
                  <a:pt x="6997562" y="1132178"/>
                </a:cubicBezTo>
                <a:cubicBezTo>
                  <a:pt x="6997562" y="1201654"/>
                  <a:pt x="6941240" y="1257976"/>
                  <a:pt x="6871764" y="1257976"/>
                </a:cubicBezTo>
                <a:lnTo>
                  <a:pt x="125798" y="1257975"/>
                </a:lnTo>
                <a:cubicBezTo>
                  <a:pt x="56322" y="1257975"/>
                  <a:pt x="0" y="1201653"/>
                  <a:pt x="0" y="1132177"/>
                </a:cubicBezTo>
                <a:lnTo>
                  <a:pt x="0" y="125798"/>
                </a:lnTo>
                <a:close/>
              </a:path>
            </a:pathLst>
          </a:custGeom>
          <a:solidFill>
            <a:srgbClr val="FFFFFF"/>
          </a:solidFill>
          <a:ln w="28575" cap="flat" cmpd="sng">
            <a:solidFill>
              <a:srgbClr val="4472C4"/>
            </a:solidFill>
            <a:prstDash val="solid"/>
            <a:miter lim="800000"/>
            <a:headEnd type="none" w="sm" len="sm"/>
            <a:tailEnd type="none" w="sm" len="sm"/>
          </a:ln>
        </p:spPr>
        <p:txBody>
          <a:bodyPr spcFirstLastPara="1" wrap="square" lIns="61900" tIns="50475" rIns="61900" bIns="50475" anchor="ctr" anchorCtr="0">
            <a:noAutofit/>
          </a:bodyPr>
          <a:lstStyle/>
          <a:p>
            <a:pPr algn="just"/>
            <a:r>
              <a:rPr lang="en-US" sz="2800" dirty="0">
                <a:latin typeface="Times New Roman"/>
                <a:ea typeface="Times New Roman"/>
                <a:cs typeface="Times New Roman"/>
                <a:sym typeface="Times New Roman"/>
              </a:rPr>
              <a:t>(6) </a:t>
            </a:r>
            <a:r>
              <a:rPr lang="vi-VN" sz="2800" dirty="0">
                <a:latin typeface="Times New Roman"/>
                <a:ea typeface="Times New Roman"/>
                <a:cs typeface="Times New Roman"/>
                <a:sym typeface="Times New Roman"/>
              </a:rPr>
              <a:t>Xử lý tình huống bất thường</a:t>
            </a:r>
            <a:endParaRPr sz="2800" b="0" i="0" u="none" strike="noStrike" cap="none" dirty="0">
              <a:solidFill>
                <a:srgbClr val="000000"/>
              </a:solidFill>
              <a:latin typeface="Calibri"/>
              <a:ea typeface="Calibri"/>
              <a:cs typeface="Calibri"/>
              <a:sym typeface="Calibri"/>
            </a:endParaRPr>
          </a:p>
        </p:txBody>
      </p:sp>
      <p:sp>
        <p:nvSpPr>
          <p:cNvPr id="46" name="Oval 45">
            <a:extLst>
              <a:ext uri="{FF2B5EF4-FFF2-40B4-BE49-F238E27FC236}">
                <a16:creationId xmlns:a16="http://schemas.microsoft.com/office/drawing/2014/main" id="{FBEEE176-3ABC-72DC-41A1-F48ED430BC30}"/>
              </a:ext>
            </a:extLst>
          </p:cNvPr>
          <p:cNvSpPr/>
          <p:nvPr/>
        </p:nvSpPr>
        <p:spPr>
          <a:xfrm>
            <a:off x="4725747" y="2656154"/>
            <a:ext cx="2994722" cy="231761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ea typeface="Libre Baskerville" pitchFamily="34" charset="-122"/>
                <a:cs typeface="Times New Roman" panose="02020603050405020304" pitchFamily="18" charset="0"/>
              </a:rPr>
              <a:t>3. Tiến </a:t>
            </a:r>
            <a:r>
              <a:rPr lang="en-US" sz="32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hành</a:t>
            </a:r>
            <a:r>
              <a:rPr lang="en-US" sz="32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32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endParaRPr lang="en-US" sz="3200" b="1" dirty="0">
              <a:solidFill>
                <a:srgbClr val="002060"/>
              </a:solidFill>
              <a:latin typeface="Times New Roman" panose="02020603050405020304" pitchFamily="18"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9F96AF2D-E8F8-3B76-3161-7C0E37D2C83D}"/>
              </a:ext>
            </a:extLst>
          </p:cNvPr>
          <p:cNvCxnSpPr>
            <a:cxnSpLocks/>
          </p:cNvCxnSpPr>
          <p:nvPr/>
        </p:nvCxnSpPr>
        <p:spPr>
          <a:xfrm flipV="1">
            <a:off x="7162802" y="2100943"/>
            <a:ext cx="532822" cy="468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43D6B8E-A097-F43A-717A-C3FB8E0C80D7}"/>
              </a:ext>
            </a:extLst>
          </p:cNvPr>
          <p:cNvCxnSpPr>
            <a:cxnSpLocks/>
          </p:cNvCxnSpPr>
          <p:nvPr/>
        </p:nvCxnSpPr>
        <p:spPr>
          <a:xfrm flipV="1">
            <a:off x="7971631" y="3434708"/>
            <a:ext cx="661891" cy="91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D2F414E-2CC4-3344-7721-638444413027}"/>
              </a:ext>
            </a:extLst>
          </p:cNvPr>
          <p:cNvCxnSpPr>
            <a:cxnSpLocks/>
          </p:cNvCxnSpPr>
          <p:nvPr/>
        </p:nvCxnSpPr>
        <p:spPr>
          <a:xfrm>
            <a:off x="7501186" y="4707524"/>
            <a:ext cx="624336" cy="266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C7FA916-0FCD-41A8-31D7-27E5F98DEF19}"/>
              </a:ext>
            </a:extLst>
          </p:cNvPr>
          <p:cNvCxnSpPr>
            <a:cxnSpLocks/>
          </p:cNvCxnSpPr>
          <p:nvPr/>
        </p:nvCxnSpPr>
        <p:spPr>
          <a:xfrm flipH="1">
            <a:off x="4266293" y="4524945"/>
            <a:ext cx="589405" cy="365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E12710-5D66-BE32-747E-DA50DFDE9418}"/>
              </a:ext>
            </a:extLst>
          </p:cNvPr>
          <p:cNvCxnSpPr>
            <a:cxnSpLocks/>
          </p:cNvCxnSpPr>
          <p:nvPr/>
        </p:nvCxnSpPr>
        <p:spPr>
          <a:xfrm flipH="1" flipV="1">
            <a:off x="3862552" y="3280217"/>
            <a:ext cx="612033" cy="116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8476C7F-71DF-4050-CC95-2E318859CCF7}"/>
              </a:ext>
            </a:extLst>
          </p:cNvPr>
          <p:cNvCxnSpPr>
            <a:cxnSpLocks/>
          </p:cNvCxnSpPr>
          <p:nvPr/>
        </p:nvCxnSpPr>
        <p:spPr>
          <a:xfrm flipH="1" flipV="1">
            <a:off x="5111650" y="2143062"/>
            <a:ext cx="401160" cy="3589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C79B4-E0BD-0B3D-5AD5-750C80E7340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8ABCEE-7346-423E-2D66-17FFF2D7610F}"/>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4DA7D4C-6C03-A7AC-8DDE-C488F583E371}"/>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E17B72ED-B5B6-F962-F46E-251537064EC6}"/>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E2977BBE-6D86-80B0-3A16-C9935F356E24}"/>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43793C8-962A-5A45-FD0C-13795FE438C9}"/>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grpSp>
        <p:nvGrpSpPr>
          <p:cNvPr id="9" name="Group 3">
            <a:extLst>
              <a:ext uri="{FF2B5EF4-FFF2-40B4-BE49-F238E27FC236}">
                <a16:creationId xmlns:a16="http://schemas.microsoft.com/office/drawing/2014/main" id="{6F274924-5C3C-A870-71CF-ED27882330C7}"/>
              </a:ext>
            </a:extLst>
          </p:cNvPr>
          <p:cNvGrpSpPr/>
          <p:nvPr/>
        </p:nvGrpSpPr>
        <p:grpSpPr>
          <a:xfrm>
            <a:off x="1127729" y="5463363"/>
            <a:ext cx="5075259" cy="1185950"/>
            <a:chOff x="-64090" y="-160832"/>
            <a:chExt cx="7595459" cy="2371900"/>
          </a:xfrm>
        </p:grpSpPr>
        <p:sp>
          <p:nvSpPr>
            <p:cNvPr id="10" name="TextBox 4">
              <a:extLst>
                <a:ext uri="{FF2B5EF4-FFF2-40B4-BE49-F238E27FC236}">
                  <a16:creationId xmlns:a16="http://schemas.microsoft.com/office/drawing/2014/main" id="{BBA4DFDE-EABB-D930-F1B6-367334407C16}"/>
                </a:ext>
              </a:extLst>
            </p:cNvPr>
            <p:cNvSpPr txBox="1"/>
            <p:nvPr/>
          </p:nvSpPr>
          <p:spPr>
            <a:xfrm>
              <a:off x="-64090" y="-160832"/>
              <a:ext cx="7264401" cy="591444"/>
            </a:xfrm>
            <a:prstGeom prst="rect">
              <a:avLst/>
            </a:prstGeom>
          </p:spPr>
          <p:txBody>
            <a:bodyPr lIns="0" tIns="0" rIns="0" bIns="0" rtlCol="0" anchor="t">
              <a:spAutoFit/>
            </a:bodyPr>
            <a:lstStyle/>
            <a:p>
              <a:pPr>
                <a:lnSpc>
                  <a:spcPts val="2239"/>
                </a:lnSpc>
                <a:spcBef>
                  <a:spcPct val="0"/>
                </a:spcBef>
              </a:pP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Viết</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hỏng</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Đổi</a:t>
              </a:r>
              <a:endPar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11" name="TextBox 5">
              <a:extLst>
                <a:ext uri="{FF2B5EF4-FFF2-40B4-BE49-F238E27FC236}">
                  <a16:creationId xmlns:a16="http://schemas.microsoft.com/office/drawing/2014/main" id="{B6CE10A2-AFDB-E2D6-B9F0-457CA8EA12D3}"/>
                </a:ext>
              </a:extLst>
            </p:cNvPr>
            <p:cNvSpPr txBox="1"/>
            <p:nvPr/>
          </p:nvSpPr>
          <p:spPr>
            <a:xfrm>
              <a:off x="-64090" y="491110"/>
              <a:ext cx="7595459" cy="1719958"/>
            </a:xfrm>
            <a:prstGeom prst="rect">
              <a:avLst/>
            </a:prstGeom>
          </p:spPr>
          <p:txBody>
            <a:bodyPr wrap="square" lIns="0" tIns="0" rIns="0" bIns="0" rtlCol="0" anchor="t">
              <a:spAutoFit/>
            </a:bodyPr>
            <a:lstStyle/>
            <a:p>
              <a:pPr algn="just">
                <a:lnSpc>
                  <a:spcPts val="2156"/>
                </a:lnSpc>
                <a:spcBef>
                  <a:spcPct val="0"/>
                </a:spcBef>
              </a:pP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Nếu</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bị</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hỏng</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thu</a:t>
              </a:r>
              <a:r>
                <a:rPr lang="en-US" sz="27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7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hồi</a:t>
              </a:r>
              <a:r>
                <a:rPr lang="en-US" sz="27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7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27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7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hỏng</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và</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phát</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mới</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để</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đảm</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bảo</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tính</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hợp</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700" dirty="0" err="1">
                  <a:solidFill>
                    <a:srgbClr val="002060"/>
                  </a:solidFill>
                  <a:latin typeface="Times New Roman" panose="02020603050405020304" pitchFamily="18" charset="0"/>
                  <a:ea typeface="Helvetica World"/>
                  <a:cs typeface="Times New Roman" panose="02020603050405020304" pitchFamily="18" charset="0"/>
                  <a:sym typeface="Helvetica World"/>
                </a:rPr>
                <a:t>lệ</a:t>
              </a:r>
              <a:r>
                <a:rPr lang="en-US" sz="27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sp>
        <p:nvSpPr>
          <p:cNvPr id="12" name="TextBox 6">
            <a:extLst>
              <a:ext uri="{FF2B5EF4-FFF2-40B4-BE49-F238E27FC236}">
                <a16:creationId xmlns:a16="http://schemas.microsoft.com/office/drawing/2014/main" id="{A9550B3F-EF28-6809-1653-92D26A742E72}"/>
              </a:ext>
            </a:extLst>
          </p:cNvPr>
          <p:cNvSpPr txBox="1"/>
          <p:nvPr/>
        </p:nvSpPr>
        <p:spPr>
          <a:xfrm>
            <a:off x="549488" y="5488803"/>
            <a:ext cx="390385" cy="300531"/>
          </a:xfrm>
          <a:prstGeom prst="rect">
            <a:avLst/>
          </a:prstGeom>
        </p:spPr>
        <p:txBody>
          <a:bodyPr lIns="0" tIns="0" rIns="0" bIns="0" rtlCol="0" anchor="t">
            <a:spAutoFit/>
          </a:bodyPr>
          <a:lstStyle/>
          <a:p>
            <a:pPr>
              <a:lnSpc>
                <a:spcPts val="2156"/>
              </a:lnSpc>
            </a:pPr>
            <a:r>
              <a:rPr lang="en-US" sz="2958" b="1" dirty="0">
                <a:solidFill>
                  <a:srgbClr val="C00000"/>
                </a:solidFill>
                <a:latin typeface="Times New Roman" panose="02020603050405020304" pitchFamily="18" charset="0"/>
                <a:ea typeface="Helvetica World Bold"/>
                <a:cs typeface="Times New Roman" panose="02020603050405020304" pitchFamily="18" charset="0"/>
                <a:sym typeface="Helvetica World Bold"/>
              </a:rPr>
              <a:t>03</a:t>
            </a:r>
          </a:p>
        </p:txBody>
      </p:sp>
      <p:sp>
        <p:nvSpPr>
          <p:cNvPr id="16" name="TextBox 10">
            <a:extLst>
              <a:ext uri="{FF2B5EF4-FFF2-40B4-BE49-F238E27FC236}">
                <a16:creationId xmlns:a16="http://schemas.microsoft.com/office/drawing/2014/main" id="{C075F922-A1F8-8264-E849-C715273DD104}"/>
              </a:ext>
            </a:extLst>
          </p:cNvPr>
          <p:cNvSpPr txBox="1"/>
          <p:nvPr/>
        </p:nvSpPr>
        <p:spPr>
          <a:xfrm>
            <a:off x="553473" y="1772353"/>
            <a:ext cx="390385" cy="300531"/>
          </a:xfrm>
          <a:prstGeom prst="rect">
            <a:avLst/>
          </a:prstGeom>
        </p:spPr>
        <p:txBody>
          <a:bodyPr lIns="0" tIns="0" rIns="0" bIns="0" rtlCol="0" anchor="t">
            <a:spAutoFit/>
          </a:bodyPr>
          <a:lstStyle/>
          <a:p>
            <a:pPr>
              <a:lnSpc>
                <a:spcPts val="2156"/>
              </a:lnSpc>
            </a:pPr>
            <a:r>
              <a:rPr lang="en-US" sz="2958" b="1" dirty="0">
                <a:solidFill>
                  <a:srgbClr val="C00000"/>
                </a:solidFill>
                <a:latin typeface="Times New Roman" panose="02020603050405020304" pitchFamily="18" charset="0"/>
                <a:ea typeface="Helvetica World Bold"/>
                <a:cs typeface="Times New Roman" panose="02020603050405020304" pitchFamily="18" charset="0"/>
                <a:sym typeface="Helvetica World Bold"/>
              </a:rPr>
              <a:t>01</a:t>
            </a:r>
          </a:p>
        </p:txBody>
      </p:sp>
      <p:sp>
        <p:nvSpPr>
          <p:cNvPr id="15" name="TextBox 9">
            <a:extLst>
              <a:ext uri="{FF2B5EF4-FFF2-40B4-BE49-F238E27FC236}">
                <a16:creationId xmlns:a16="http://schemas.microsoft.com/office/drawing/2014/main" id="{2E396CE3-13D5-96DD-6B9D-0D869264B8F7}"/>
              </a:ext>
            </a:extLst>
          </p:cNvPr>
          <p:cNvSpPr txBox="1"/>
          <p:nvPr/>
        </p:nvSpPr>
        <p:spPr>
          <a:xfrm>
            <a:off x="1127730" y="1762314"/>
            <a:ext cx="5075258" cy="2231445"/>
          </a:xfrm>
          <a:prstGeom prst="rect">
            <a:avLst/>
          </a:prstGeom>
        </p:spPr>
        <p:txBody>
          <a:bodyPr wrap="square" lIns="0" tIns="0" rIns="0" bIns="0" rtlCol="0" anchor="t">
            <a:spAutoFit/>
          </a:bodyPr>
          <a:lstStyle/>
          <a:p>
            <a:pPr algn="just">
              <a:lnSpc>
                <a:spcPts val="2156"/>
              </a:lnSpc>
              <a:spcBef>
                <a:spcPct val="0"/>
              </a:spcBef>
            </a:pPr>
            <a:r>
              <a:rPr lang="en-US" sz="25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Mời</a:t>
            </a:r>
            <a:r>
              <a:rPr lang="en-US" sz="25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cử</a:t>
            </a:r>
            <a:r>
              <a:rPr lang="en-US" sz="25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tri </a:t>
            </a:r>
            <a:r>
              <a:rPr lang="en-US" sz="25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tiêu</a:t>
            </a:r>
            <a:r>
              <a:rPr lang="en-US" sz="25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biểu</a:t>
            </a:r>
            <a:r>
              <a:rPr lang="en-US" sz="2500" b="1" dirty="0">
                <a:solidFill>
                  <a:srgbClr val="0070C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70C0"/>
                </a:solidFill>
                <a:latin typeface="Times New Roman" panose="02020603050405020304" pitchFamily="18" charset="0"/>
                <a:ea typeface="Helvetica World"/>
                <a:cs typeface="Times New Roman" panose="02020603050405020304" pitchFamily="18" charset="0"/>
                <a:sym typeface="Helvetica World"/>
              </a:rPr>
              <a:t>bỏ</a:t>
            </a:r>
            <a:r>
              <a:rPr lang="en-US" sz="2500" b="1" dirty="0">
                <a:solidFill>
                  <a:srgbClr val="0070C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70C0"/>
                </a:solidFill>
                <a:latin typeface="Times New Roman" panose="02020603050405020304" pitchFamily="18" charset="0"/>
                <a:ea typeface="Helvetica World"/>
                <a:cs typeface="Times New Roman" panose="02020603050405020304" pitchFamily="18" charset="0"/>
                <a:sym typeface="Helvetica World"/>
              </a:rPr>
              <a:t>phiếu</a:t>
            </a:r>
            <a:r>
              <a:rPr lang="en-US" sz="2500" b="1" dirty="0">
                <a:solidFill>
                  <a:srgbClr val="0070C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70C0"/>
                </a:solidFill>
                <a:latin typeface="Times New Roman" panose="02020603050405020304" pitchFamily="18" charset="0"/>
                <a:ea typeface="Helvetica World"/>
                <a:cs typeface="Times New Roman" panose="02020603050405020304" pitchFamily="18" charset="0"/>
                <a:sym typeface="Helvetica World"/>
              </a:rPr>
              <a:t>trước</a:t>
            </a:r>
            <a:r>
              <a:rPr lang="en-US" sz="1540" b="1" dirty="0">
                <a:solidFill>
                  <a:srgbClr val="0070C0"/>
                </a:solidFill>
                <a:latin typeface="Helvetica World"/>
                <a:ea typeface="Helvetica World"/>
                <a:cs typeface="Helvetica World"/>
                <a:sym typeface="Helvetica World"/>
              </a:rPr>
              <a:t> </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cấp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quyền</a:t>
            </a:r>
            <a:r>
              <a:rPr lang="en-US" sz="2400" dirty="0">
                <a:solidFill>
                  <a:srgbClr val="002060"/>
                </a:solidFill>
                <a:latin typeface="Times New Roman" panose="02020603050405020304" pitchFamily="18" charset="0"/>
                <a:cs typeface="Times New Roman" panose="02020603050405020304" pitchFamily="18" charset="0"/>
              </a:rPr>
              <a:t>, MTTQ,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tôn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phiếu</a:t>
            </a:r>
            <a:r>
              <a:rPr lang="en-US"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a:p>
            <a:pPr>
              <a:lnSpc>
                <a:spcPts val="2156"/>
              </a:lnSpc>
              <a:spcBef>
                <a:spcPct val="0"/>
              </a:spcBef>
            </a:pPr>
            <a:endParaRPr lang="en-US" sz="1540" dirty="0">
              <a:solidFill>
                <a:srgbClr val="3333CC"/>
              </a:solidFill>
              <a:latin typeface="Helvetica World"/>
              <a:ea typeface="Helvetica World"/>
              <a:cs typeface="Helvetica World"/>
              <a:sym typeface="Helvetica World"/>
            </a:endParaRPr>
          </a:p>
        </p:txBody>
      </p:sp>
      <p:grpSp>
        <p:nvGrpSpPr>
          <p:cNvPr id="17" name="Group 11">
            <a:extLst>
              <a:ext uri="{FF2B5EF4-FFF2-40B4-BE49-F238E27FC236}">
                <a16:creationId xmlns:a16="http://schemas.microsoft.com/office/drawing/2014/main" id="{3B459CCE-494A-A050-78CB-338E2B2FCCBE}"/>
              </a:ext>
            </a:extLst>
          </p:cNvPr>
          <p:cNvGrpSpPr/>
          <p:nvPr/>
        </p:nvGrpSpPr>
        <p:grpSpPr>
          <a:xfrm>
            <a:off x="7189852" y="1783707"/>
            <a:ext cx="4727677" cy="1247868"/>
            <a:chOff x="-338213" y="-58108"/>
            <a:chExt cx="7264399" cy="2495736"/>
          </a:xfrm>
        </p:grpSpPr>
        <p:sp>
          <p:nvSpPr>
            <p:cNvPr id="18" name="TextBox 12">
              <a:extLst>
                <a:ext uri="{FF2B5EF4-FFF2-40B4-BE49-F238E27FC236}">
                  <a16:creationId xmlns:a16="http://schemas.microsoft.com/office/drawing/2014/main" id="{1F577000-17C2-18E0-7F2F-0FB0BD1B2D09}"/>
                </a:ext>
              </a:extLst>
            </p:cNvPr>
            <p:cNvSpPr txBox="1"/>
            <p:nvPr/>
          </p:nvSpPr>
          <p:spPr>
            <a:xfrm>
              <a:off x="-338213" y="-58108"/>
              <a:ext cx="7264399" cy="591444"/>
            </a:xfrm>
            <a:prstGeom prst="rect">
              <a:avLst/>
            </a:prstGeom>
          </p:spPr>
          <p:txBody>
            <a:bodyPr lIns="0" tIns="0" rIns="0" bIns="0" rtlCol="0" anchor="t">
              <a:spAutoFit/>
            </a:bodyPr>
            <a:lstStyle/>
            <a:p>
              <a:pPr>
                <a:lnSpc>
                  <a:spcPts val="2239"/>
                </a:lnSpc>
                <a:spcBef>
                  <a:spcPct val="0"/>
                </a:spcBef>
              </a:pP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Bỏ</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phiếu</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liên</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tục</a:t>
              </a:r>
              <a:endPar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19" name="TextBox 13">
              <a:extLst>
                <a:ext uri="{FF2B5EF4-FFF2-40B4-BE49-F238E27FC236}">
                  <a16:creationId xmlns:a16="http://schemas.microsoft.com/office/drawing/2014/main" id="{FC98929A-B370-762A-C847-27732A77F98C}"/>
                </a:ext>
              </a:extLst>
            </p:cNvPr>
            <p:cNvSpPr txBox="1"/>
            <p:nvPr/>
          </p:nvSpPr>
          <p:spPr>
            <a:xfrm>
              <a:off x="-338213" y="744856"/>
              <a:ext cx="7264399" cy="1692772"/>
            </a:xfrm>
            <a:prstGeom prst="rect">
              <a:avLst/>
            </a:prstGeom>
          </p:spPr>
          <p:txBody>
            <a:bodyPr lIns="0" tIns="0" rIns="0" bIns="0" rtlCol="0" anchor="t">
              <a:spAutoFit/>
            </a:bodyPr>
            <a:lstStyle/>
            <a:p>
              <a:pPr algn="just">
                <a:lnSpc>
                  <a:spcPts val="2156"/>
                </a:lnSpc>
                <a:spcBef>
                  <a:spcPct val="0"/>
                </a:spcBef>
              </a:pPr>
              <a:r>
                <a:rPr lang="en-US" sz="2600" dirty="0" err="1">
                  <a:solidFill>
                    <a:srgbClr val="002060"/>
                  </a:solidFill>
                  <a:latin typeface="Times New Roman" panose="02020603050405020304" pitchFamily="18" charset="0"/>
                  <a:cs typeface="Times New Roman" panose="02020603050405020304" pitchFamily="18" charset="0"/>
                  <a:sym typeface="Helvetica World"/>
                </a:rPr>
                <a:t>Hãy</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Bold"/>
                </a:rPr>
                <a:t>bỏ</a:t>
              </a:r>
              <a:r>
                <a:rPr lang="en-US" sz="2600" dirty="0">
                  <a:solidFill>
                    <a:srgbClr val="002060"/>
                  </a:solidFill>
                  <a:latin typeface="Times New Roman" panose="02020603050405020304" pitchFamily="18" charset="0"/>
                  <a:cs typeface="Times New Roman" panose="02020603050405020304" pitchFamily="18" charset="0"/>
                  <a:sym typeface="Helvetica World Bo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Bold"/>
                </a:rPr>
                <a:t>phiếu</a:t>
              </a:r>
              <a:r>
                <a:rPr lang="en-US" sz="2600" dirty="0">
                  <a:solidFill>
                    <a:srgbClr val="002060"/>
                  </a:solidFill>
                  <a:latin typeface="Times New Roman" panose="02020603050405020304" pitchFamily="18" charset="0"/>
                  <a:cs typeface="Times New Roman" panose="02020603050405020304" pitchFamily="18" charset="0"/>
                  <a:sym typeface="Helvetica World Bo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Bold"/>
                </a:rPr>
                <a:t>liên</a:t>
              </a:r>
              <a:r>
                <a:rPr lang="en-US" sz="2600" dirty="0">
                  <a:solidFill>
                    <a:srgbClr val="002060"/>
                  </a:solidFill>
                  <a:latin typeface="Times New Roman" panose="02020603050405020304" pitchFamily="18" charset="0"/>
                  <a:cs typeface="Times New Roman" panose="02020603050405020304" pitchFamily="18" charset="0"/>
                  <a:sym typeface="Helvetica World Bo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Bold"/>
                </a:rPr>
                <a:t>tục</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và</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luôn</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hướng</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dẫn</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để</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quy</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trình</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diễn</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ra</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suôn</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sẻ</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và</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không</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bị</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gián</a:t>
              </a:r>
              <a:r>
                <a:rPr lang="en-US" sz="2600" dirty="0">
                  <a:solidFill>
                    <a:srgbClr val="002060"/>
                  </a:solidFill>
                  <a:latin typeface="Times New Roman" panose="02020603050405020304" pitchFamily="18" charset="0"/>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cs typeface="Times New Roman" panose="02020603050405020304" pitchFamily="18" charset="0"/>
                  <a:sym typeface="Helvetica World"/>
                </a:rPr>
                <a:t>đoạn</a:t>
              </a:r>
              <a:r>
                <a:rPr lang="en-US" sz="2600" dirty="0">
                  <a:solidFill>
                    <a:srgbClr val="333333"/>
                  </a:solidFill>
                  <a:latin typeface="Helvetica World"/>
                  <a:ea typeface="Helvetica World"/>
                  <a:cs typeface="Helvetica World"/>
                  <a:sym typeface="Helvetica World"/>
                </a:rPr>
                <a:t>.</a:t>
              </a:r>
            </a:p>
          </p:txBody>
        </p:sp>
      </p:grpSp>
      <p:sp>
        <p:nvSpPr>
          <p:cNvPr id="20" name="TextBox 14">
            <a:extLst>
              <a:ext uri="{FF2B5EF4-FFF2-40B4-BE49-F238E27FC236}">
                <a16:creationId xmlns:a16="http://schemas.microsoft.com/office/drawing/2014/main" id="{2396BAE0-81F9-20BF-60CE-64FC1C05B757}"/>
              </a:ext>
            </a:extLst>
          </p:cNvPr>
          <p:cNvSpPr txBox="1"/>
          <p:nvPr/>
        </p:nvSpPr>
        <p:spPr>
          <a:xfrm>
            <a:off x="6652050" y="1793711"/>
            <a:ext cx="390385" cy="300531"/>
          </a:xfrm>
          <a:prstGeom prst="rect">
            <a:avLst/>
          </a:prstGeom>
        </p:spPr>
        <p:txBody>
          <a:bodyPr lIns="0" tIns="0" rIns="0" bIns="0" rtlCol="0" anchor="t">
            <a:spAutoFit/>
          </a:bodyPr>
          <a:lstStyle/>
          <a:p>
            <a:pPr>
              <a:lnSpc>
                <a:spcPts val="2156"/>
              </a:lnSpc>
            </a:pPr>
            <a:r>
              <a:rPr lang="en-US" sz="2958" b="1" dirty="0">
                <a:solidFill>
                  <a:srgbClr val="C00000"/>
                </a:solidFill>
                <a:latin typeface="Times New Roman" panose="02020603050405020304" pitchFamily="18" charset="0"/>
                <a:ea typeface="Helvetica World Bold"/>
                <a:cs typeface="Times New Roman" panose="02020603050405020304" pitchFamily="18" charset="0"/>
                <a:sym typeface="Helvetica World Bold"/>
              </a:rPr>
              <a:t>04</a:t>
            </a:r>
          </a:p>
        </p:txBody>
      </p:sp>
      <p:grpSp>
        <p:nvGrpSpPr>
          <p:cNvPr id="21" name="Group 15">
            <a:extLst>
              <a:ext uri="{FF2B5EF4-FFF2-40B4-BE49-F238E27FC236}">
                <a16:creationId xmlns:a16="http://schemas.microsoft.com/office/drawing/2014/main" id="{3566A8B7-D6D9-1670-F28A-26C107F048A5}"/>
              </a:ext>
            </a:extLst>
          </p:cNvPr>
          <p:cNvGrpSpPr/>
          <p:nvPr/>
        </p:nvGrpSpPr>
        <p:grpSpPr>
          <a:xfrm>
            <a:off x="1127729" y="3930705"/>
            <a:ext cx="5075259" cy="995769"/>
            <a:chOff x="-1077192" y="82687"/>
            <a:chExt cx="8337240" cy="1991538"/>
          </a:xfrm>
        </p:grpSpPr>
        <p:sp>
          <p:nvSpPr>
            <p:cNvPr id="22" name="TextBox 16">
              <a:extLst>
                <a:ext uri="{FF2B5EF4-FFF2-40B4-BE49-F238E27FC236}">
                  <a16:creationId xmlns:a16="http://schemas.microsoft.com/office/drawing/2014/main" id="{5034F806-86B8-9F10-A5F6-D7F44622B963}"/>
                </a:ext>
              </a:extLst>
            </p:cNvPr>
            <p:cNvSpPr txBox="1"/>
            <p:nvPr/>
          </p:nvSpPr>
          <p:spPr>
            <a:xfrm>
              <a:off x="-1077192" y="82687"/>
              <a:ext cx="7264400" cy="591444"/>
            </a:xfrm>
            <a:prstGeom prst="rect">
              <a:avLst/>
            </a:prstGeom>
          </p:spPr>
          <p:txBody>
            <a:bodyPr lIns="0" tIns="0" rIns="0" bIns="0" rtlCol="0" anchor="t">
              <a:spAutoFit/>
            </a:bodyPr>
            <a:lstStyle/>
            <a:p>
              <a:pPr>
                <a:lnSpc>
                  <a:spcPts val="2239"/>
                </a:lnSpc>
                <a:spcBef>
                  <a:spcPct val="0"/>
                </a:spcBef>
              </a:pP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Tự</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mình</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đi</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bầu</a:t>
              </a:r>
              <a:endPar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3" name="TextBox 17">
              <a:extLst>
                <a:ext uri="{FF2B5EF4-FFF2-40B4-BE49-F238E27FC236}">
                  <a16:creationId xmlns:a16="http://schemas.microsoft.com/office/drawing/2014/main" id="{F8C133BE-3C7B-10DE-4477-ABBCDC74EAB0}"/>
                </a:ext>
              </a:extLst>
            </p:cNvPr>
            <p:cNvSpPr txBox="1"/>
            <p:nvPr/>
          </p:nvSpPr>
          <p:spPr>
            <a:xfrm>
              <a:off x="-1077192" y="930449"/>
              <a:ext cx="8337240" cy="1143776"/>
            </a:xfrm>
            <a:prstGeom prst="rect">
              <a:avLst/>
            </a:prstGeom>
          </p:spPr>
          <p:txBody>
            <a:bodyPr wrap="square" lIns="0" tIns="0" rIns="0" bIns="0" rtlCol="0" anchor="t">
              <a:spAutoFit/>
            </a:bodyPr>
            <a:lstStyle/>
            <a:p>
              <a:pPr algn="just">
                <a:lnSpc>
                  <a:spcPts val="2156"/>
                </a:lnSpc>
                <a:spcBef>
                  <a:spcPct val="0"/>
                </a:spcBef>
              </a:pP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Cử</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tri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cần</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tự</a:t>
              </a:r>
              <a:r>
                <a:rPr lang="en-US" sz="26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mình</a:t>
              </a:r>
              <a:r>
                <a:rPr lang="en-US" sz="26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đi</a:t>
              </a:r>
              <a:r>
                <a:rPr lang="en-US" sz="26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bầu</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không</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hộ</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hay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thay</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trừ</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khi</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luật</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cho</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phép</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grpSp>
        <p:nvGrpSpPr>
          <p:cNvPr id="24" name="Group 18">
            <a:extLst>
              <a:ext uri="{FF2B5EF4-FFF2-40B4-BE49-F238E27FC236}">
                <a16:creationId xmlns:a16="http://schemas.microsoft.com/office/drawing/2014/main" id="{7AAC1BFA-79FC-2DAE-2CCD-ACCA7F4CE2BF}"/>
              </a:ext>
            </a:extLst>
          </p:cNvPr>
          <p:cNvGrpSpPr/>
          <p:nvPr/>
        </p:nvGrpSpPr>
        <p:grpSpPr>
          <a:xfrm>
            <a:off x="7238241" y="3500864"/>
            <a:ext cx="4679288" cy="1237864"/>
            <a:chOff x="0" y="-38100"/>
            <a:chExt cx="7264400" cy="2475728"/>
          </a:xfrm>
        </p:grpSpPr>
        <p:sp>
          <p:nvSpPr>
            <p:cNvPr id="25" name="TextBox 19">
              <a:extLst>
                <a:ext uri="{FF2B5EF4-FFF2-40B4-BE49-F238E27FC236}">
                  <a16:creationId xmlns:a16="http://schemas.microsoft.com/office/drawing/2014/main" id="{F7C2B720-E482-BC6F-2984-F7D24997CE1C}"/>
                </a:ext>
              </a:extLst>
            </p:cNvPr>
            <p:cNvSpPr txBox="1"/>
            <p:nvPr/>
          </p:nvSpPr>
          <p:spPr>
            <a:xfrm>
              <a:off x="0" y="-38100"/>
              <a:ext cx="7264400" cy="591444"/>
            </a:xfrm>
            <a:prstGeom prst="rect">
              <a:avLst/>
            </a:prstGeom>
          </p:spPr>
          <p:txBody>
            <a:bodyPr lIns="0" tIns="0" rIns="0" bIns="0" rtlCol="0" anchor="t">
              <a:spAutoFit/>
            </a:bodyPr>
            <a:lstStyle/>
            <a:p>
              <a:pPr>
                <a:lnSpc>
                  <a:spcPts val="2239"/>
                </a:lnSpc>
                <a:spcBef>
                  <a:spcPct val="0"/>
                </a:spcBef>
              </a:pP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Bỏ</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phiếu</a:t>
              </a:r>
              <a:r>
                <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rPr>
                <a:t> </a:t>
              </a:r>
              <a:r>
                <a:rPr lang="en-US" sz="2800" b="1" dirty="0" err="1">
                  <a:solidFill>
                    <a:srgbClr val="0070C0"/>
                  </a:solidFill>
                  <a:latin typeface="Times New Roman" panose="02020603050405020304" pitchFamily="18" charset="0"/>
                  <a:ea typeface="Helvetica World Bold"/>
                  <a:cs typeface="Times New Roman" panose="02020603050405020304" pitchFamily="18" charset="0"/>
                  <a:sym typeface="Helvetica World Bold"/>
                </a:rPr>
                <a:t>kín</a:t>
              </a:r>
              <a:endParaRPr lang="en-US" sz="2800" b="1" dirty="0">
                <a:solidFill>
                  <a:srgbClr val="0070C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6" name="TextBox 20">
              <a:extLst>
                <a:ext uri="{FF2B5EF4-FFF2-40B4-BE49-F238E27FC236}">
                  <a16:creationId xmlns:a16="http://schemas.microsoft.com/office/drawing/2014/main" id="{B6D5978B-7B39-7A6D-2BA3-CC05B6124254}"/>
                </a:ext>
              </a:extLst>
            </p:cNvPr>
            <p:cNvSpPr txBox="1"/>
            <p:nvPr/>
          </p:nvSpPr>
          <p:spPr>
            <a:xfrm>
              <a:off x="0" y="744856"/>
              <a:ext cx="7264400" cy="1692772"/>
            </a:xfrm>
            <a:prstGeom prst="rect">
              <a:avLst/>
            </a:prstGeom>
          </p:spPr>
          <p:txBody>
            <a:bodyPr lIns="0" tIns="0" rIns="0" bIns="0" rtlCol="0" anchor="t">
              <a:spAutoFit/>
            </a:bodyPr>
            <a:lstStyle/>
            <a:p>
              <a:pPr algn="just">
                <a:lnSpc>
                  <a:spcPts val="2156"/>
                </a:lnSpc>
                <a:spcBef>
                  <a:spcPct val="0"/>
                </a:spcBef>
              </a:pP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Cần</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bỏ</a:t>
              </a:r>
              <a:r>
                <a:rPr lang="en-US" sz="26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26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6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kín</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để</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đảm</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bảo</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quyền</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riêng</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tư</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không</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ai</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được</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xem</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của</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người</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6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khác</a:t>
              </a:r>
              <a:r>
                <a:rPr lang="en-US" sz="26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sp>
        <p:nvSpPr>
          <p:cNvPr id="27" name="TextBox 21">
            <a:extLst>
              <a:ext uri="{FF2B5EF4-FFF2-40B4-BE49-F238E27FC236}">
                <a16:creationId xmlns:a16="http://schemas.microsoft.com/office/drawing/2014/main" id="{01399ADC-794A-BC45-384A-90A22295D533}"/>
              </a:ext>
            </a:extLst>
          </p:cNvPr>
          <p:cNvSpPr txBox="1"/>
          <p:nvPr/>
        </p:nvSpPr>
        <p:spPr>
          <a:xfrm>
            <a:off x="567997" y="3927478"/>
            <a:ext cx="390385" cy="300531"/>
          </a:xfrm>
          <a:prstGeom prst="rect">
            <a:avLst/>
          </a:prstGeom>
        </p:spPr>
        <p:txBody>
          <a:bodyPr lIns="0" tIns="0" rIns="0" bIns="0" rtlCol="0" anchor="t">
            <a:spAutoFit/>
          </a:bodyPr>
          <a:lstStyle/>
          <a:p>
            <a:pPr>
              <a:lnSpc>
                <a:spcPts val="2156"/>
              </a:lnSpc>
            </a:pPr>
            <a:r>
              <a:rPr lang="en-US" sz="2958" b="1" dirty="0">
                <a:solidFill>
                  <a:srgbClr val="C00000"/>
                </a:solidFill>
                <a:latin typeface="Times New Roman" panose="02020603050405020304" pitchFamily="18" charset="0"/>
                <a:ea typeface="Helvetica World Bold"/>
                <a:cs typeface="Times New Roman" panose="02020603050405020304" pitchFamily="18" charset="0"/>
                <a:sym typeface="Helvetica World Bold"/>
              </a:rPr>
              <a:t>02</a:t>
            </a:r>
          </a:p>
        </p:txBody>
      </p:sp>
      <p:sp>
        <p:nvSpPr>
          <p:cNvPr id="28" name="TextBox 22">
            <a:extLst>
              <a:ext uri="{FF2B5EF4-FFF2-40B4-BE49-F238E27FC236}">
                <a16:creationId xmlns:a16="http://schemas.microsoft.com/office/drawing/2014/main" id="{FFBE588F-636E-DD8A-05AC-F9244FAAD696}"/>
              </a:ext>
            </a:extLst>
          </p:cNvPr>
          <p:cNvSpPr txBox="1"/>
          <p:nvPr/>
        </p:nvSpPr>
        <p:spPr>
          <a:xfrm>
            <a:off x="6608637" y="3513470"/>
            <a:ext cx="390385" cy="300531"/>
          </a:xfrm>
          <a:prstGeom prst="rect">
            <a:avLst/>
          </a:prstGeom>
        </p:spPr>
        <p:txBody>
          <a:bodyPr lIns="0" tIns="0" rIns="0" bIns="0" rtlCol="0" anchor="t">
            <a:spAutoFit/>
          </a:bodyPr>
          <a:lstStyle/>
          <a:p>
            <a:pPr>
              <a:lnSpc>
                <a:spcPts val="2156"/>
              </a:lnSpc>
            </a:pPr>
            <a:r>
              <a:rPr lang="en-US" sz="2958" b="1" dirty="0">
                <a:solidFill>
                  <a:srgbClr val="C00000"/>
                </a:solidFill>
                <a:latin typeface="Times New Roman" panose="02020603050405020304" pitchFamily="18" charset="0"/>
                <a:ea typeface="Helvetica World Bold"/>
                <a:cs typeface="Times New Roman" panose="02020603050405020304" pitchFamily="18" charset="0"/>
                <a:sym typeface="Helvetica World Bold"/>
              </a:rPr>
              <a:t>05</a:t>
            </a:r>
          </a:p>
        </p:txBody>
      </p:sp>
      <p:grpSp>
        <p:nvGrpSpPr>
          <p:cNvPr id="29" name="Group 28">
            <a:extLst>
              <a:ext uri="{FF2B5EF4-FFF2-40B4-BE49-F238E27FC236}">
                <a16:creationId xmlns:a16="http://schemas.microsoft.com/office/drawing/2014/main" id="{507BA7F1-034F-728E-47A4-3E466ABE7F2B}"/>
              </a:ext>
            </a:extLst>
          </p:cNvPr>
          <p:cNvGrpSpPr/>
          <p:nvPr/>
        </p:nvGrpSpPr>
        <p:grpSpPr>
          <a:xfrm>
            <a:off x="7708900" y="5358556"/>
            <a:ext cx="4038600" cy="902347"/>
            <a:chOff x="4815238" y="3714813"/>
            <a:chExt cx="4038600" cy="902347"/>
          </a:xfrm>
        </p:grpSpPr>
        <p:grpSp>
          <p:nvGrpSpPr>
            <p:cNvPr id="30" name="Google Shape;543;p20">
              <a:extLst>
                <a:ext uri="{FF2B5EF4-FFF2-40B4-BE49-F238E27FC236}">
                  <a16:creationId xmlns:a16="http://schemas.microsoft.com/office/drawing/2014/main" id="{8B380FEB-7F02-B447-9A1B-075BBDDA6DA1}"/>
                </a:ext>
              </a:extLst>
            </p:cNvPr>
            <p:cNvGrpSpPr/>
            <p:nvPr/>
          </p:nvGrpSpPr>
          <p:grpSpPr>
            <a:xfrm>
              <a:off x="4815238" y="3728534"/>
              <a:ext cx="3505200" cy="888626"/>
              <a:chOff x="165100" y="819156"/>
              <a:chExt cx="3505200" cy="888626"/>
            </a:xfrm>
          </p:grpSpPr>
          <p:sp>
            <p:nvSpPr>
              <p:cNvPr id="32" name="Google Shape;544;p20">
                <a:extLst>
                  <a:ext uri="{FF2B5EF4-FFF2-40B4-BE49-F238E27FC236}">
                    <a16:creationId xmlns:a16="http://schemas.microsoft.com/office/drawing/2014/main" id="{914E5D1D-201D-F4A9-9745-B4610A988578}"/>
                  </a:ext>
                </a:extLst>
              </p:cNvPr>
              <p:cNvSpPr/>
              <p:nvPr/>
            </p:nvSpPr>
            <p:spPr>
              <a:xfrm>
                <a:off x="165100" y="819156"/>
                <a:ext cx="3505200" cy="850892"/>
              </a:xfrm>
              <a:prstGeom prst="rect">
                <a:avLst/>
              </a:pr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dirty="0">
                  <a:solidFill>
                    <a:srgbClr val="C00000"/>
                  </a:solidFill>
                  <a:latin typeface="UTM Swiss Condensed" panose="02000500000000000000" pitchFamily="2" charset="0"/>
                </a:endParaRPr>
              </a:p>
            </p:txBody>
          </p:sp>
          <p:sp>
            <p:nvSpPr>
              <p:cNvPr id="33" name="Google Shape;545;p20">
                <a:extLst>
                  <a:ext uri="{FF2B5EF4-FFF2-40B4-BE49-F238E27FC236}">
                    <a16:creationId xmlns:a16="http://schemas.microsoft.com/office/drawing/2014/main" id="{0A8E6D46-E3E3-42B4-08E0-FF2B83435ADB}"/>
                  </a:ext>
                </a:extLst>
              </p:cNvPr>
              <p:cNvSpPr/>
              <p:nvPr/>
            </p:nvSpPr>
            <p:spPr>
              <a:xfrm>
                <a:off x="471916" y="1098188"/>
                <a:ext cx="2891569" cy="6095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rgbClr val="C00000"/>
                    </a:solidFill>
                    <a:latin typeface="UTM Swiss Condensed" panose="02000500000000000000" pitchFamily="2" charset="0"/>
                    <a:cs typeface="Calibri"/>
                    <a:sym typeface="Calibri"/>
                  </a:rPr>
                  <a:t>Nguyên </a:t>
                </a:r>
                <a:r>
                  <a:rPr lang="en-US" sz="3600" dirty="0" err="1">
                    <a:solidFill>
                      <a:srgbClr val="C00000"/>
                    </a:solidFill>
                    <a:latin typeface="UTM Swiss Condensed" panose="02000500000000000000" pitchFamily="2" charset="0"/>
                    <a:cs typeface="Calibri"/>
                    <a:sym typeface="Calibri"/>
                  </a:rPr>
                  <a:t>tắc</a:t>
                </a:r>
                <a:endParaRPr sz="3600" dirty="0">
                  <a:solidFill>
                    <a:srgbClr val="C00000"/>
                  </a:solidFill>
                  <a:latin typeface="UTM Swiss Condensed" panose="02000500000000000000" pitchFamily="2" charset="0"/>
                </a:endParaRPr>
              </a:p>
            </p:txBody>
          </p:sp>
        </p:grpSp>
        <p:sp>
          <p:nvSpPr>
            <p:cNvPr id="31" name="Google Shape;567;p20">
              <a:extLst>
                <a:ext uri="{FF2B5EF4-FFF2-40B4-BE49-F238E27FC236}">
                  <a16:creationId xmlns:a16="http://schemas.microsoft.com/office/drawing/2014/main" id="{615334DD-8D95-B76E-4077-BD5F51132563}"/>
                </a:ext>
              </a:extLst>
            </p:cNvPr>
            <p:cNvSpPr/>
            <p:nvPr/>
          </p:nvSpPr>
          <p:spPr>
            <a:xfrm>
              <a:off x="8320438" y="3714813"/>
              <a:ext cx="533400" cy="88366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dirty="0">
                  <a:solidFill>
                    <a:srgbClr val="C00000"/>
                  </a:solidFill>
                  <a:latin typeface="UTM Swiss Condensed" panose="02000500000000000000" pitchFamily="2" charset="0"/>
                  <a:cs typeface="Calibri"/>
                  <a:sym typeface="Calibri"/>
                </a:rPr>
                <a:t>5</a:t>
              </a:r>
              <a:endParaRPr dirty="0">
                <a:solidFill>
                  <a:srgbClr val="C00000"/>
                </a:solidFill>
                <a:latin typeface="UTM Swiss Condensed" panose="02000500000000000000" pitchFamily="2" charset="0"/>
              </a:endParaRPr>
            </a:p>
          </p:txBody>
        </p:sp>
      </p:grpSp>
    </p:spTree>
    <p:extLst>
      <p:ext uri="{BB962C8B-B14F-4D97-AF65-F5344CB8AC3E}">
        <p14:creationId xmlns:p14="http://schemas.microsoft.com/office/powerpoint/2010/main" val="16847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6865" y="1118701"/>
            <a:ext cx="11655136"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defTabSz="761970" eaLnBrk="0" fontAlgn="base" hangingPunct="0">
              <a:spcBef>
                <a:spcPct val="0"/>
              </a:spcBef>
              <a:spcAft>
                <a:spcPct val="0"/>
              </a:spcAft>
            </a:pPr>
            <a:r>
              <a:rPr lang="en-US" altLang="en-US" sz="2500" b="1" dirty="0">
                <a:solidFill>
                  <a:srgbClr val="002060"/>
                </a:solidFill>
                <a:latin typeface="Times New Roman" panose="02020603050405020304" pitchFamily="18" charset="0"/>
                <a:cs typeface="Times New Roman" panose="02020603050405020304" pitchFamily="18" charset="0"/>
              </a:rPr>
              <a:t>VIẾT HỎNG → ĐỔI PHIẾU</a:t>
            </a:r>
          </a:p>
          <a:p>
            <a:pPr defTabSz="761970" eaLnBrk="0" fontAlgn="base" hangingPunct="0">
              <a:spcBef>
                <a:spcPct val="0"/>
              </a:spcBef>
              <a:spcAft>
                <a:spcPct val="0"/>
              </a:spcAft>
            </a:pPr>
            <a:endParaRPr lang="en-US" altLang="en-US" sz="2500" b="1" dirty="0">
              <a:solidFill>
                <a:srgbClr val="002060"/>
              </a:solidFill>
              <a:latin typeface="Times New Roman" panose="02020603050405020304" pitchFamily="18" charset="0"/>
              <a:cs typeface="Times New Roman" panose="02020603050405020304" pitchFamily="18" charset="0"/>
            </a:endParaRPr>
          </a:p>
          <a:p>
            <a:pPr defTabSz="761970" eaLnBrk="0" fontAlgn="base" hangingPunct="0">
              <a:spcBef>
                <a:spcPct val="0"/>
              </a:spcBef>
              <a:spcAft>
                <a:spcPct val="0"/>
              </a:spcAft>
            </a:pPr>
            <a:r>
              <a:rPr lang="en-US" altLang="en-US" sz="2500" b="1" dirty="0">
                <a:solidFill>
                  <a:srgbClr val="FF3399"/>
                </a:solidFill>
                <a:latin typeface="Times New Roman" panose="02020603050405020304" pitchFamily="18" charset="0"/>
                <a:cs typeface="Times New Roman" panose="02020603050405020304" pitchFamily="18" charset="0"/>
              </a:rPr>
              <a:t>❓ TÌNH HUỐNG: </a:t>
            </a:r>
            <a:r>
              <a:rPr lang="en-US" altLang="en-US" sz="2500" dirty="0" err="1">
                <a:solidFill>
                  <a:srgbClr val="002060"/>
                </a:solidFill>
                <a:latin typeface="Times New Roman" panose="02020603050405020304" pitchFamily="18" charset="0"/>
                <a:cs typeface="Times New Roman" panose="02020603050405020304" pitchFamily="18" charset="0"/>
              </a:rPr>
              <a:t>Cử</a:t>
            </a:r>
            <a:r>
              <a:rPr lang="en-US" altLang="en-US" sz="2500" dirty="0">
                <a:solidFill>
                  <a:srgbClr val="002060"/>
                </a:solidFill>
                <a:latin typeface="Times New Roman" panose="02020603050405020304" pitchFamily="18" charset="0"/>
                <a:cs typeface="Times New Roman" panose="02020603050405020304" pitchFamily="18" charset="0"/>
              </a:rPr>
              <a:t> tri </a:t>
            </a:r>
            <a:r>
              <a:rPr lang="en-US" altLang="en-US" sz="2500" dirty="0" err="1">
                <a:solidFill>
                  <a:srgbClr val="002060"/>
                </a:solidFill>
                <a:latin typeface="Times New Roman" panose="02020603050405020304" pitchFamily="18" charset="0"/>
                <a:cs typeface="Times New Roman" panose="02020603050405020304" pitchFamily="18" charset="0"/>
              </a:rPr>
              <a:t>viết</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hỏng</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phiếu</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đề</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nghị</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đổi</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nhưng</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không</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giao</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lại</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phiếu</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cũ</a:t>
            </a:r>
            <a:r>
              <a:rPr lang="en-US" altLang="en-US" sz="2500" dirty="0">
                <a:solidFill>
                  <a:srgbClr val="002060"/>
                </a:solidFill>
                <a:latin typeface="Times New Roman" panose="02020603050405020304" pitchFamily="18" charset="0"/>
                <a:cs typeface="Times New Roman" panose="02020603050405020304" pitchFamily="18" charset="0"/>
              </a:rPr>
              <a:t>.</a:t>
            </a:r>
            <a:endParaRPr lang="en-US" altLang="en-US" sz="2500" b="1" dirty="0">
              <a:solidFill>
                <a:srgbClr val="002060"/>
              </a:solidFill>
              <a:latin typeface="Times New Roman" panose="02020603050405020304" pitchFamily="18" charset="0"/>
              <a:cs typeface="Times New Roman" panose="02020603050405020304" pitchFamily="18" charset="0"/>
            </a:endParaRPr>
          </a:p>
          <a:p>
            <a:pPr defTabSz="761970" eaLnBrk="0" fontAlgn="base" hangingPunct="0">
              <a:spcBef>
                <a:spcPct val="0"/>
              </a:spcBef>
              <a:spcAft>
                <a:spcPct val="0"/>
              </a:spcAft>
            </a:pPr>
            <a:endParaRPr lang="en-US" altLang="en-US" sz="2500" b="1" dirty="0">
              <a:solidFill>
                <a:srgbClr val="00B050"/>
              </a:solidFill>
              <a:latin typeface="Times New Roman" panose="02020603050405020304" pitchFamily="18" charset="0"/>
              <a:cs typeface="Times New Roman" panose="02020603050405020304" pitchFamily="18" charset="0"/>
            </a:endParaRPr>
          </a:p>
          <a:p>
            <a:pPr defTabSz="761970" eaLnBrk="0" fontAlgn="base" hangingPunct="0">
              <a:spcBef>
                <a:spcPct val="0"/>
              </a:spcBef>
              <a:spcAft>
                <a:spcPct val="0"/>
              </a:spcAft>
            </a:pPr>
            <a:r>
              <a:rPr lang="en-US" altLang="en-US" sz="2500" b="1" dirty="0">
                <a:solidFill>
                  <a:srgbClr val="00B050"/>
                </a:solidFill>
                <a:latin typeface="Times New Roman" panose="02020603050405020304" pitchFamily="18" charset="0"/>
                <a:cs typeface="Times New Roman" panose="02020603050405020304" pitchFamily="18" charset="0"/>
              </a:rPr>
              <a:t>✅ XỬ LÝ ĐÚNG</a:t>
            </a:r>
          </a:p>
          <a:p>
            <a:pPr defTabSz="761970" eaLnBrk="0" fontAlgn="base" hangingPunct="0">
              <a:spcBef>
                <a:spcPct val="0"/>
              </a:spcBef>
              <a:spcAft>
                <a:spcPct val="0"/>
              </a:spcAft>
            </a:pP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b="1" dirty="0">
                <a:solidFill>
                  <a:srgbClr val="002060"/>
                </a:solidFill>
                <a:latin typeface="Times New Roman" panose="02020603050405020304" pitchFamily="18" charset="0"/>
                <a:cs typeface="Times New Roman" panose="02020603050405020304" pitchFamily="18" charset="0"/>
              </a:rPr>
              <a:t>BẮT BUỘC </a:t>
            </a:r>
            <a:r>
              <a:rPr lang="en-US" altLang="en-US" sz="2500" b="1" dirty="0" err="1">
                <a:solidFill>
                  <a:srgbClr val="002060"/>
                </a:solidFill>
                <a:latin typeface="Times New Roman" panose="02020603050405020304" pitchFamily="18" charset="0"/>
                <a:cs typeface="Times New Roman" panose="02020603050405020304" pitchFamily="18" charset="0"/>
              </a:rPr>
              <a:t>thu</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hồi</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phiếu</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hỏng</a:t>
            </a:r>
            <a:r>
              <a:rPr lang="en-US" altLang="en-US" sz="2500" dirty="0">
                <a:solidFill>
                  <a:srgbClr val="002060"/>
                </a:solidFill>
                <a:latin typeface="Times New Roman" panose="02020603050405020304" pitchFamily="18" charset="0"/>
                <a:cs typeface="Times New Roman" panose="02020603050405020304" pitchFamily="18" charset="0"/>
              </a:rPr>
              <a:t/>
            </a:r>
            <a:br>
              <a:rPr lang="en-US" altLang="en-US" sz="2500" dirty="0">
                <a:solidFill>
                  <a:srgbClr val="002060"/>
                </a:solidFill>
                <a:latin typeface="Times New Roman" panose="02020603050405020304" pitchFamily="18" charset="0"/>
                <a:cs typeface="Times New Roman" panose="02020603050405020304" pitchFamily="18" charset="0"/>
              </a:rPr>
            </a:br>
            <a:r>
              <a:rPr lang="en-US" altLang="en-US" sz="2500" dirty="0">
                <a:solidFill>
                  <a:srgbClr val="002060"/>
                </a:solidFill>
                <a:latin typeface="Times New Roman" panose="02020603050405020304" pitchFamily="18" charset="0"/>
                <a:cs typeface="Times New Roman" panose="02020603050405020304" pitchFamily="18" charset="0"/>
              </a:rPr>
              <a:t>➡️ Sau </a:t>
            </a:r>
            <a:r>
              <a:rPr lang="en-US" altLang="en-US" sz="2500" dirty="0" err="1">
                <a:solidFill>
                  <a:srgbClr val="002060"/>
                </a:solidFill>
                <a:latin typeface="Times New Roman" panose="02020603050405020304" pitchFamily="18" charset="0"/>
                <a:cs typeface="Times New Roman" panose="02020603050405020304" pitchFamily="18" charset="0"/>
              </a:rPr>
              <a:t>đó</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mới</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phát</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phiếu</a:t>
            </a: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002060"/>
                </a:solidFill>
                <a:latin typeface="Times New Roman" panose="02020603050405020304" pitchFamily="18" charset="0"/>
                <a:cs typeface="Times New Roman" panose="02020603050405020304" pitchFamily="18" charset="0"/>
              </a:rPr>
              <a:t>mới</a:t>
            </a:r>
            <a:r>
              <a:rPr lang="en-US" altLang="en-US" sz="2500" dirty="0">
                <a:solidFill>
                  <a:srgbClr val="002060"/>
                </a:solidFill>
                <a:latin typeface="Times New Roman" panose="02020603050405020304" pitchFamily="18" charset="0"/>
                <a:cs typeface="Times New Roman" panose="02020603050405020304" pitchFamily="18" charset="0"/>
              </a:rPr>
              <a:t/>
            </a:r>
            <a:br>
              <a:rPr lang="en-US" altLang="en-US" sz="2500" dirty="0">
                <a:solidFill>
                  <a:srgbClr val="002060"/>
                </a:solidFill>
                <a:latin typeface="Times New Roman" panose="02020603050405020304" pitchFamily="18" charset="0"/>
                <a:cs typeface="Times New Roman" panose="02020603050405020304" pitchFamily="18" charset="0"/>
              </a:rPr>
            </a:b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Quản</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lý</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chặt</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chẽ</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số</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lượng</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phiếu</a:t>
            </a:r>
            <a:endParaRPr lang="en-US" altLang="en-US" sz="2500" b="1" dirty="0">
              <a:solidFill>
                <a:srgbClr val="002060"/>
              </a:solidFill>
              <a:latin typeface="Times New Roman" panose="02020603050405020304" pitchFamily="18" charset="0"/>
              <a:cs typeface="Times New Roman" panose="02020603050405020304" pitchFamily="18" charset="0"/>
            </a:endParaRPr>
          </a:p>
          <a:p>
            <a:pPr defTabSz="761970" eaLnBrk="0" fontAlgn="base" hangingPunct="0">
              <a:spcBef>
                <a:spcPct val="0"/>
              </a:spcBef>
              <a:spcAft>
                <a:spcPct val="0"/>
              </a:spcAft>
            </a:pPr>
            <a:endParaRPr lang="en-US" altLang="en-US" sz="2500" b="1" dirty="0">
              <a:solidFill>
                <a:schemeClr val="accent2">
                  <a:lumMod val="75000"/>
                </a:schemeClr>
              </a:solidFill>
              <a:latin typeface="Times New Roman" panose="02020603050405020304" pitchFamily="18" charset="0"/>
              <a:cs typeface="Times New Roman" panose="02020603050405020304" pitchFamily="18" charset="0"/>
            </a:endParaRPr>
          </a:p>
          <a:p>
            <a:pPr defTabSz="761970" eaLnBrk="0" fontAlgn="base" hangingPunct="0">
              <a:spcBef>
                <a:spcPct val="0"/>
              </a:spcBef>
              <a:spcAft>
                <a:spcPct val="0"/>
              </a:spcAft>
            </a:pPr>
            <a:r>
              <a:rPr lang="en-US" altLang="en-US" sz="2500" b="1" dirty="0">
                <a:solidFill>
                  <a:schemeClr val="accent2">
                    <a:lumMod val="75000"/>
                  </a:schemeClr>
                </a:solidFill>
                <a:latin typeface="Times New Roman" panose="02020603050405020304" pitchFamily="18" charset="0"/>
                <a:cs typeface="Times New Roman" panose="02020603050405020304" pitchFamily="18" charset="0"/>
              </a:rPr>
              <a:t>🔑 GHI NHỚ</a:t>
            </a:r>
          </a:p>
          <a:p>
            <a:pPr defTabSz="761970" eaLnBrk="0" fontAlgn="base" hangingPunct="0">
              <a:spcBef>
                <a:spcPct val="0"/>
              </a:spcBef>
              <a:spcAft>
                <a:spcPct val="0"/>
              </a:spcAft>
            </a:pPr>
            <a:r>
              <a:rPr lang="en-US" altLang="en-US" sz="2500" i="1" dirty="0">
                <a:solidFill>
                  <a:srgbClr val="FF0000"/>
                </a:solidFill>
                <a:latin typeface="Times New Roman" panose="02020603050405020304" pitchFamily="18" charset="0"/>
                <a:cs typeface="Times New Roman" panose="02020603050405020304" pitchFamily="18" charset="0"/>
              </a:rPr>
              <a:t>Thu </a:t>
            </a:r>
            <a:r>
              <a:rPr lang="en-US" altLang="en-US" sz="2500" i="1" dirty="0" err="1">
                <a:solidFill>
                  <a:srgbClr val="FF0000"/>
                </a:solidFill>
                <a:latin typeface="Times New Roman" panose="02020603050405020304" pitchFamily="18" charset="0"/>
                <a:cs typeface="Times New Roman" panose="02020603050405020304" pitchFamily="18" charset="0"/>
              </a:rPr>
              <a:t>hồi</a:t>
            </a:r>
            <a:r>
              <a:rPr lang="en-US" altLang="en-US" sz="2500" i="1" dirty="0">
                <a:solidFill>
                  <a:srgbClr val="FF0000"/>
                </a:solidFill>
                <a:latin typeface="Times New Roman" panose="02020603050405020304" pitchFamily="18" charset="0"/>
                <a:cs typeface="Times New Roman" panose="02020603050405020304" pitchFamily="18" charset="0"/>
              </a:rPr>
              <a:t> </a:t>
            </a:r>
            <a:r>
              <a:rPr lang="en-US" altLang="en-US" sz="2500" i="1" dirty="0" err="1">
                <a:solidFill>
                  <a:srgbClr val="FF0000"/>
                </a:solidFill>
                <a:latin typeface="Times New Roman" panose="02020603050405020304" pitchFamily="18" charset="0"/>
                <a:cs typeface="Times New Roman" panose="02020603050405020304" pitchFamily="18" charset="0"/>
              </a:rPr>
              <a:t>trước</a:t>
            </a:r>
            <a:r>
              <a:rPr lang="en-US" altLang="en-US" sz="2500" i="1" dirty="0">
                <a:solidFill>
                  <a:srgbClr val="FF0000"/>
                </a:solidFill>
                <a:latin typeface="Times New Roman" panose="02020603050405020304" pitchFamily="18" charset="0"/>
                <a:cs typeface="Times New Roman" panose="02020603050405020304" pitchFamily="18" charset="0"/>
              </a:rPr>
              <a:t> – </a:t>
            </a:r>
            <a:r>
              <a:rPr lang="en-US" altLang="en-US" sz="2500" i="1" dirty="0" err="1">
                <a:solidFill>
                  <a:srgbClr val="FF0000"/>
                </a:solidFill>
                <a:latin typeface="Times New Roman" panose="02020603050405020304" pitchFamily="18" charset="0"/>
                <a:cs typeface="Times New Roman" panose="02020603050405020304" pitchFamily="18" charset="0"/>
              </a:rPr>
              <a:t>phát</a:t>
            </a:r>
            <a:r>
              <a:rPr lang="en-US" altLang="en-US" sz="2500" i="1" dirty="0">
                <a:solidFill>
                  <a:srgbClr val="FF0000"/>
                </a:solidFill>
                <a:latin typeface="Times New Roman" panose="02020603050405020304" pitchFamily="18" charset="0"/>
                <a:cs typeface="Times New Roman" panose="02020603050405020304" pitchFamily="18" charset="0"/>
              </a:rPr>
              <a:t> </a:t>
            </a:r>
            <a:r>
              <a:rPr lang="en-US" altLang="en-US" sz="2500" i="1" dirty="0" err="1">
                <a:solidFill>
                  <a:srgbClr val="FF0000"/>
                </a:solidFill>
                <a:latin typeface="Times New Roman" panose="02020603050405020304" pitchFamily="18" charset="0"/>
                <a:cs typeface="Times New Roman" panose="02020603050405020304" pitchFamily="18" charset="0"/>
              </a:rPr>
              <a:t>sau</a:t>
            </a:r>
            <a:r>
              <a:rPr lang="en-US" altLang="en-US" sz="2500" i="1" dirty="0">
                <a:solidFill>
                  <a:srgbClr val="FF0000"/>
                </a:solidFill>
                <a:latin typeface="Times New Roman" panose="02020603050405020304" pitchFamily="18" charset="0"/>
                <a:cs typeface="Times New Roman" panose="02020603050405020304" pitchFamily="18" charset="0"/>
              </a:rPr>
              <a:t>.</a:t>
            </a:r>
            <a:endParaRPr lang="en-US" altLang="en-US" sz="2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292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599F8-904D-9163-531A-E2CF501DD57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5A16BE9-700A-B1B4-ACAA-5B98F38771E2}"/>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635FDC3-DD4D-EB38-F8E2-EDF2A4C0EB3C}"/>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43BC568C-2221-6C99-00D7-420C298FA599}"/>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2FEEE60A-07A2-4E24-715B-67CBC914D8D7}"/>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5A8D2D2-BAE8-8D6A-21EC-7DB6D416A58E}"/>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5" name="Image 1" descr="preencoded.png">
            <a:extLst>
              <a:ext uri="{FF2B5EF4-FFF2-40B4-BE49-F238E27FC236}">
                <a16:creationId xmlns:a16="http://schemas.microsoft.com/office/drawing/2014/main" id="{790D55DB-607C-A9A4-8918-B88CB9A34966}"/>
              </a:ext>
            </a:extLst>
          </p:cNvPr>
          <p:cNvPicPr>
            <a:picLocks noChangeAspect="1"/>
          </p:cNvPicPr>
          <p:nvPr/>
        </p:nvPicPr>
        <p:blipFill>
          <a:blip r:embed="rId2"/>
          <a:stretch>
            <a:fillRect/>
          </a:stretch>
        </p:blipFill>
        <p:spPr>
          <a:xfrm>
            <a:off x="6046463" y="911206"/>
            <a:ext cx="1384340" cy="1070669"/>
          </a:xfrm>
          <a:prstGeom prst="rect">
            <a:avLst/>
          </a:prstGeom>
          <a:solidFill>
            <a:schemeClr val="accent2">
              <a:lumMod val="60000"/>
              <a:lumOff val="40000"/>
            </a:schemeClr>
          </a:solidFill>
        </p:spPr>
      </p:pic>
      <p:pic>
        <p:nvPicPr>
          <p:cNvPr id="7" name="Image 2" descr="preencoded.png">
            <a:extLst>
              <a:ext uri="{FF2B5EF4-FFF2-40B4-BE49-F238E27FC236}">
                <a16:creationId xmlns:a16="http://schemas.microsoft.com/office/drawing/2014/main" id="{681E6EB3-DBF9-F235-F18A-C8E7E9859040}"/>
              </a:ext>
            </a:extLst>
          </p:cNvPr>
          <p:cNvPicPr>
            <a:picLocks noChangeAspect="1"/>
          </p:cNvPicPr>
          <p:nvPr/>
        </p:nvPicPr>
        <p:blipFill>
          <a:blip r:embed="rId3"/>
          <a:stretch>
            <a:fillRect/>
          </a:stretch>
        </p:blipFill>
        <p:spPr>
          <a:xfrm>
            <a:off x="6046463" y="2180279"/>
            <a:ext cx="1384339" cy="1070669"/>
          </a:xfrm>
          <a:prstGeom prst="rect">
            <a:avLst/>
          </a:prstGeom>
          <a:solidFill>
            <a:srgbClr val="7030A0"/>
          </a:solidFill>
        </p:spPr>
      </p:pic>
      <p:sp>
        <p:nvSpPr>
          <p:cNvPr id="8" name="Text 2">
            <a:extLst>
              <a:ext uri="{FF2B5EF4-FFF2-40B4-BE49-F238E27FC236}">
                <a16:creationId xmlns:a16="http://schemas.microsoft.com/office/drawing/2014/main" id="{18FF1C38-403F-CBC4-31BB-74622A1A36D6}"/>
              </a:ext>
            </a:extLst>
          </p:cNvPr>
          <p:cNvSpPr/>
          <p:nvPr/>
        </p:nvSpPr>
        <p:spPr>
          <a:xfrm>
            <a:off x="8059620" y="2576211"/>
            <a:ext cx="2230537" cy="278805"/>
          </a:xfrm>
          <a:prstGeom prst="rect">
            <a:avLst/>
          </a:prstGeom>
          <a:noFill/>
          <a:ln/>
        </p:spPr>
        <p:txBody>
          <a:bodyPr wrap="none" lIns="0" tIns="0" rIns="0" bIns="0" rtlCol="0" anchor="t"/>
          <a:lstStyle/>
          <a:p>
            <a:pPr>
              <a:lnSpc>
                <a:spcPts val="2167"/>
              </a:lnSpc>
            </a:pP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Viết phiếu</a:t>
            </a:r>
            <a:endParaRPr lang="en-US" sz="2917" b="1" dirty="0">
              <a:solidFill>
                <a:srgbClr val="002060"/>
              </a:solidFill>
              <a:latin typeface="Times New Roman" panose="02020603050405020304" pitchFamily="18" charset="0"/>
              <a:cs typeface="Times New Roman" panose="02020603050405020304" pitchFamily="18" charset="0"/>
            </a:endParaRPr>
          </a:p>
        </p:txBody>
      </p:sp>
      <p:pic>
        <p:nvPicPr>
          <p:cNvPr id="34" name="Image 3" descr="preencoded.png">
            <a:extLst>
              <a:ext uri="{FF2B5EF4-FFF2-40B4-BE49-F238E27FC236}">
                <a16:creationId xmlns:a16="http://schemas.microsoft.com/office/drawing/2014/main" id="{D22C035C-64DD-9AA1-F484-C88D040ACEFE}"/>
              </a:ext>
            </a:extLst>
          </p:cNvPr>
          <p:cNvPicPr>
            <a:picLocks noChangeAspect="1"/>
          </p:cNvPicPr>
          <p:nvPr/>
        </p:nvPicPr>
        <p:blipFill>
          <a:blip r:embed="rId4"/>
          <a:stretch>
            <a:fillRect/>
          </a:stretch>
        </p:blipFill>
        <p:spPr>
          <a:xfrm>
            <a:off x="6046463" y="3523892"/>
            <a:ext cx="1384339" cy="1070669"/>
          </a:xfrm>
          <a:prstGeom prst="rect">
            <a:avLst/>
          </a:prstGeom>
          <a:solidFill>
            <a:srgbClr val="92D050"/>
          </a:solidFill>
        </p:spPr>
      </p:pic>
      <p:sp>
        <p:nvSpPr>
          <p:cNvPr id="35" name="Text 3">
            <a:extLst>
              <a:ext uri="{FF2B5EF4-FFF2-40B4-BE49-F238E27FC236}">
                <a16:creationId xmlns:a16="http://schemas.microsoft.com/office/drawing/2014/main" id="{399CD8F3-E5EC-B974-1473-0EF9162167A3}"/>
              </a:ext>
            </a:extLst>
          </p:cNvPr>
          <p:cNvSpPr/>
          <p:nvPr/>
        </p:nvSpPr>
        <p:spPr>
          <a:xfrm>
            <a:off x="8059620" y="4019591"/>
            <a:ext cx="2230537" cy="278805"/>
          </a:xfrm>
          <a:prstGeom prst="rect">
            <a:avLst/>
          </a:prstGeom>
          <a:noFill/>
          <a:ln/>
        </p:spPr>
        <p:txBody>
          <a:bodyPr wrap="none" lIns="0" tIns="0" rIns="0" bIns="0" rtlCol="0" anchor="t"/>
          <a:lstStyle/>
          <a:p>
            <a:pPr>
              <a:lnSpc>
                <a:spcPts val="2167"/>
              </a:lnSpc>
            </a:pP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vào</a:t>
            </a: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hòm</a:t>
            </a: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endParaRPr lang="en-US" sz="2917" b="1" dirty="0">
              <a:solidFill>
                <a:srgbClr val="002060"/>
              </a:solidFill>
              <a:latin typeface="Times New Roman" panose="02020603050405020304" pitchFamily="18" charset="0"/>
              <a:cs typeface="Times New Roman" panose="02020603050405020304" pitchFamily="18" charset="0"/>
            </a:endParaRPr>
          </a:p>
        </p:txBody>
      </p:sp>
      <p:pic>
        <p:nvPicPr>
          <p:cNvPr id="36" name="Image 4" descr="preencoded.png">
            <a:extLst>
              <a:ext uri="{FF2B5EF4-FFF2-40B4-BE49-F238E27FC236}">
                <a16:creationId xmlns:a16="http://schemas.microsoft.com/office/drawing/2014/main" id="{F8BB2105-C9CD-7AF9-0F23-54E514D12280}"/>
              </a:ext>
            </a:extLst>
          </p:cNvPr>
          <p:cNvPicPr>
            <a:picLocks noChangeAspect="1"/>
          </p:cNvPicPr>
          <p:nvPr/>
        </p:nvPicPr>
        <p:blipFill>
          <a:blip r:embed="rId5"/>
          <a:stretch>
            <a:fillRect/>
          </a:stretch>
        </p:blipFill>
        <p:spPr>
          <a:xfrm>
            <a:off x="6046463" y="4910554"/>
            <a:ext cx="1384339" cy="1070669"/>
          </a:xfrm>
          <a:prstGeom prst="rect">
            <a:avLst/>
          </a:prstGeom>
          <a:solidFill>
            <a:srgbClr val="FF0000"/>
          </a:solidFill>
        </p:spPr>
      </p:pic>
      <p:sp>
        <p:nvSpPr>
          <p:cNvPr id="37" name="Text 4">
            <a:extLst>
              <a:ext uri="{FF2B5EF4-FFF2-40B4-BE49-F238E27FC236}">
                <a16:creationId xmlns:a16="http://schemas.microsoft.com/office/drawing/2014/main" id="{A4050CB5-A340-136B-5B8C-E9DB492223C7}"/>
              </a:ext>
            </a:extLst>
          </p:cNvPr>
          <p:cNvSpPr/>
          <p:nvPr/>
        </p:nvSpPr>
        <p:spPr>
          <a:xfrm>
            <a:off x="8059620" y="5306486"/>
            <a:ext cx="2716510" cy="278805"/>
          </a:xfrm>
          <a:prstGeom prst="rect">
            <a:avLst/>
          </a:prstGeom>
          <a:noFill/>
          <a:ln/>
        </p:spPr>
        <p:txBody>
          <a:bodyPr wrap="none" lIns="0" tIns="0" rIns="0" bIns="0" rtlCol="0" anchor="t"/>
          <a:lstStyle/>
          <a:p>
            <a:pPr>
              <a:lnSpc>
                <a:spcPts val="2167"/>
              </a:lnSpc>
            </a:pP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Đóng dấu "Đã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2917"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917"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r>
              <a:rPr lang="vi-VN" sz="1750" dirty="0">
                <a:solidFill>
                  <a:srgbClr val="49495A"/>
                </a:solidFill>
                <a:latin typeface="Times New Roman" panose="02020603050405020304" pitchFamily="18" charset="0"/>
                <a:ea typeface="Libre Baskerville" pitchFamily="34" charset="-122"/>
                <a:cs typeface="Times New Roman" panose="02020603050405020304" pitchFamily="18" charset="0"/>
              </a:rPr>
              <a:t>”</a:t>
            </a:r>
            <a:endParaRPr lang="en-US" sz="1750" dirty="0"/>
          </a:p>
        </p:txBody>
      </p:sp>
      <p:sp>
        <p:nvSpPr>
          <p:cNvPr id="40" name="Rectangle 39">
            <a:extLst>
              <a:ext uri="{FF2B5EF4-FFF2-40B4-BE49-F238E27FC236}">
                <a16:creationId xmlns:a16="http://schemas.microsoft.com/office/drawing/2014/main" id="{4FB11FEF-F579-18B4-A5F3-149664E42076}"/>
              </a:ext>
            </a:extLst>
          </p:cNvPr>
          <p:cNvSpPr/>
          <p:nvPr/>
        </p:nvSpPr>
        <p:spPr>
          <a:xfrm>
            <a:off x="7947845" y="1077687"/>
            <a:ext cx="3567165" cy="773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Xuất</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trình</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thẻ</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cử</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tri </a:t>
            </a:r>
            <a:b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b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để</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nhận</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bầu</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E98F4F0F-9D0A-8187-48CF-3250590BD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412"/>
            <a:ext cx="5744352" cy="5720516"/>
          </a:xfrm>
          <a:prstGeom prst="rect">
            <a:avLst/>
          </a:prstGeom>
          <a:ln>
            <a:noFill/>
          </a:ln>
          <a:effectLst/>
        </p:spPr>
      </p:pic>
      <p:sp>
        <p:nvSpPr>
          <p:cNvPr id="42" name="Rectangle: Rounded Corners 41">
            <a:extLst>
              <a:ext uri="{FF2B5EF4-FFF2-40B4-BE49-F238E27FC236}">
                <a16:creationId xmlns:a16="http://schemas.microsoft.com/office/drawing/2014/main" id="{7184BA0E-40E5-D16D-90E2-A95B19C8391B}"/>
              </a:ext>
            </a:extLst>
          </p:cNvPr>
          <p:cNvSpPr/>
          <p:nvPr/>
        </p:nvSpPr>
        <p:spPr>
          <a:xfrm>
            <a:off x="7153646" y="6097735"/>
            <a:ext cx="4528458" cy="71755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Times New Roman" panose="02020603050405020304" pitchFamily="18" charset="0"/>
                <a:ea typeface="Libre Baskerville" pitchFamily="34" charset="-122"/>
                <a:cs typeface="Times New Roman" panose="02020603050405020304" pitchFamily="18" charset="0"/>
              </a:rPr>
              <a:t>Quy trình bỏ phiếu</a:t>
            </a:r>
          </a:p>
        </p:txBody>
      </p:sp>
    </p:spTree>
    <p:extLst>
      <p:ext uri="{BB962C8B-B14F-4D97-AF65-F5344CB8AC3E}">
        <p14:creationId xmlns:p14="http://schemas.microsoft.com/office/powerpoint/2010/main" val="1198918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013" y="1922419"/>
            <a:ext cx="6637763" cy="4709651"/>
          </a:xfrm>
          <a:prstGeom prst="rect">
            <a:avLst/>
          </a:prstGeom>
        </p:spPr>
      </p:pic>
      <p:sp>
        <p:nvSpPr>
          <p:cNvPr id="3" name="Rectangle 2"/>
          <p:cNvSpPr/>
          <p:nvPr/>
        </p:nvSpPr>
        <p:spPr>
          <a:xfrm>
            <a:off x="322815" y="2383680"/>
            <a:ext cx="4476448" cy="2656818"/>
          </a:xfrm>
          <a:prstGeom prst="rect">
            <a:avLst/>
          </a:prstGeom>
        </p:spPr>
        <p:txBody>
          <a:bodyPr wrap="square">
            <a:spAutoFit/>
          </a:bodyPr>
          <a:lstStyle/>
          <a:p>
            <a:pPr algn="just"/>
            <a:r>
              <a:rPr lang="vi-VN" sz="3333" b="1" dirty="0">
                <a:solidFill>
                  <a:srgbClr val="002060"/>
                </a:solidFill>
                <a:latin typeface="Times New Roman" panose="02020603050405020304" pitchFamily="18" charset="0"/>
                <a:cs typeface="Times New Roman" panose="02020603050405020304" pitchFamily="18" charset="0"/>
              </a:rPr>
              <a:t>Tổ Bầu cử phải đóng dấu “Đã bỏ phiếu” vào </a:t>
            </a:r>
            <a:r>
              <a:rPr lang="vi-VN" sz="3333" b="1" dirty="0">
                <a:solidFill>
                  <a:srgbClr val="FF0000"/>
                </a:solidFill>
                <a:latin typeface="Times New Roman" panose="02020603050405020304" pitchFamily="18" charset="0"/>
                <a:cs typeface="Times New Roman" panose="02020603050405020304" pitchFamily="18" charset="0"/>
              </a:rPr>
              <a:t>mặt trước, phía trên, góc trái của Thẻ cử tri </a:t>
            </a:r>
            <a:r>
              <a:rPr lang="vi-VN" sz="3333" b="1" dirty="0">
                <a:solidFill>
                  <a:srgbClr val="002060"/>
                </a:solidFill>
                <a:latin typeface="Times New Roman" panose="02020603050405020304" pitchFamily="18" charset="0"/>
                <a:cs typeface="Times New Roman" panose="02020603050405020304" pitchFamily="18" charset="0"/>
              </a:rPr>
              <a:t>đã bỏ phiếu bầu xong</a:t>
            </a:r>
          </a:p>
        </p:txBody>
      </p:sp>
      <p:sp>
        <p:nvSpPr>
          <p:cNvPr id="5" name="Rectangle 4"/>
          <p:cNvSpPr/>
          <p:nvPr/>
        </p:nvSpPr>
        <p:spPr>
          <a:xfrm>
            <a:off x="5832575" y="2383680"/>
            <a:ext cx="1669325" cy="870797"/>
          </a:xfrm>
          <a:prstGeom prst="rect">
            <a:avLst/>
          </a:prstGeom>
          <a:noFill/>
          <a:ln w="28575">
            <a:solidFill>
              <a:srgbClr val="FF0000"/>
            </a:solidFill>
          </a:ln>
        </p:spPr>
        <p:style>
          <a:lnRef idx="2">
            <a:schemeClr val="accent2"/>
          </a:lnRef>
          <a:fillRef idx="1001">
            <a:schemeClr val="lt2"/>
          </a:fillRef>
          <a:effectRef idx="0">
            <a:schemeClr val="accent2"/>
          </a:effectRef>
          <a:fontRef idx="minor">
            <a:schemeClr val="dk1"/>
          </a:fontRef>
        </p:style>
        <p:txBody>
          <a:bodyPr rtlCol="0" anchor="ctr"/>
          <a:lstStyle/>
          <a:p>
            <a:pPr algn="ctr"/>
            <a:r>
              <a:rPr lang="en-US" sz="1667" b="1" dirty="0">
                <a:ln w="22225">
                  <a:solidFill>
                    <a:srgbClr val="FF0000"/>
                  </a:solidFill>
                  <a:prstDash val="solid"/>
                </a:ln>
                <a:solidFill>
                  <a:srgbClr val="FF0000"/>
                </a:solidFill>
                <a:latin typeface="+mj-lt"/>
              </a:rPr>
              <a:t>TỔ BẦU CỬ SỐ …</a:t>
            </a:r>
          </a:p>
          <a:p>
            <a:pPr algn="ctr"/>
            <a:r>
              <a:rPr lang="en-US" sz="1667" b="1" dirty="0">
                <a:ln w="22225">
                  <a:solidFill>
                    <a:srgbClr val="FF0000"/>
                  </a:solidFill>
                  <a:prstDash val="solid"/>
                </a:ln>
                <a:solidFill>
                  <a:srgbClr val="FF0000"/>
                </a:solidFill>
                <a:latin typeface="+mj-lt"/>
              </a:rPr>
              <a:t>ĐÃ BỎ PHIẾU</a:t>
            </a:r>
          </a:p>
        </p:txBody>
      </p:sp>
      <p:sp>
        <p:nvSpPr>
          <p:cNvPr id="8" name="Striped Right Arrow 7"/>
          <p:cNvSpPr/>
          <p:nvPr/>
        </p:nvSpPr>
        <p:spPr>
          <a:xfrm rot="19288321">
            <a:off x="4847575" y="3140281"/>
            <a:ext cx="910498" cy="505264"/>
          </a:xfrm>
          <a:prstGeom prst="striped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p>
        </p:txBody>
      </p:sp>
      <p:sp>
        <p:nvSpPr>
          <p:cNvPr id="2" name="Rectangle 1"/>
          <p:cNvSpPr/>
          <p:nvPr/>
        </p:nvSpPr>
        <p:spPr>
          <a:xfrm>
            <a:off x="668374" y="859209"/>
            <a:ext cx="6388287" cy="414088"/>
          </a:xfrm>
          <a:prstGeom prst="rect">
            <a:avLst/>
          </a:prstGeom>
        </p:spPr>
        <p:txBody>
          <a:bodyPr wrap="none">
            <a:spAutoFit/>
          </a:bodyPr>
          <a:lstStyle/>
          <a:p>
            <a:pPr>
              <a:lnSpc>
                <a:spcPts val="2167"/>
              </a:lnSpc>
            </a:pPr>
            <a:r>
              <a:rPr lang="vi-VN" sz="3333"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vi-VN"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Lưu ý: </a:t>
            </a:r>
            <a:r>
              <a:rPr lang="en-US" sz="3333" b="1" dirty="0" err="1">
                <a:solidFill>
                  <a:srgbClr val="FF0000"/>
                </a:solidFill>
                <a:latin typeface="Times New Roman" panose="02020603050405020304" pitchFamily="18" charset="0"/>
                <a:ea typeface="Libre Baskerville" pitchFamily="34" charset="-122"/>
                <a:cs typeface="Times New Roman" panose="02020603050405020304" pitchFamily="18" charset="0"/>
              </a:rPr>
              <a:t>Đóng</a:t>
            </a:r>
            <a:r>
              <a:rPr lang="en-US"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FF0000"/>
                </a:solidFill>
                <a:latin typeface="Times New Roman" panose="02020603050405020304" pitchFamily="18" charset="0"/>
                <a:ea typeface="Libre Baskerville" pitchFamily="34" charset="-122"/>
                <a:cs typeface="Times New Roman" panose="02020603050405020304" pitchFamily="18" charset="0"/>
              </a:rPr>
              <a:t>dấu</a:t>
            </a:r>
            <a:r>
              <a:rPr lang="en-US"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FF0000"/>
                </a:solidFill>
                <a:latin typeface="Times New Roman" panose="02020603050405020304" pitchFamily="18" charset="0"/>
                <a:ea typeface="Libre Baskerville" pitchFamily="34" charset="-122"/>
                <a:cs typeface="Times New Roman" panose="02020603050405020304" pitchFamily="18" charset="0"/>
              </a:rPr>
              <a:t>Đã</a:t>
            </a:r>
            <a:r>
              <a:rPr lang="en-US"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FF0000"/>
                </a:solidFill>
                <a:latin typeface="Times New Roman" panose="02020603050405020304" pitchFamily="18" charset="0"/>
                <a:ea typeface="Libre Baskerville" pitchFamily="34" charset="-122"/>
                <a:cs typeface="Times New Roman" panose="02020603050405020304" pitchFamily="18" charset="0"/>
              </a:rPr>
              <a:t>bỏ</a:t>
            </a:r>
            <a:r>
              <a:rPr lang="en-US"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3333" b="1" dirty="0" err="1">
                <a:solidFill>
                  <a:srgbClr val="FF0000"/>
                </a:solidFill>
                <a:latin typeface="Times New Roman" panose="02020603050405020304" pitchFamily="18" charset="0"/>
                <a:ea typeface="Libre Baskerville" pitchFamily="34" charset="-122"/>
                <a:cs typeface="Times New Roman" panose="02020603050405020304" pitchFamily="18" charset="0"/>
              </a:rPr>
              <a:t>phiếu</a:t>
            </a:r>
            <a:r>
              <a:rPr lang="vi-VN" sz="3333" b="1" dirty="0">
                <a:solidFill>
                  <a:srgbClr val="FF0000"/>
                </a:solidFill>
                <a:latin typeface="Times New Roman" panose="02020603050405020304" pitchFamily="18" charset="0"/>
                <a:ea typeface="Libre Baskerville" pitchFamily="34" charset="-122"/>
                <a:cs typeface="Times New Roman" panose="02020603050405020304" pitchFamily="18" charset="0"/>
              </a:rPr>
              <a:t>”</a:t>
            </a:r>
            <a:endParaRPr lang="en-US" sz="3333" b="1" dirty="0">
              <a:solidFill>
                <a:srgbClr val="FF0000"/>
              </a:solidFill>
            </a:endParaRPr>
          </a:p>
        </p:txBody>
      </p:sp>
    </p:spTree>
    <p:extLst>
      <p:ext uri="{BB962C8B-B14F-4D97-AF65-F5344CB8AC3E}">
        <p14:creationId xmlns:p14="http://schemas.microsoft.com/office/powerpoint/2010/main" val="2598739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86D7-D8E7-3F4C-E0F9-F850B16EA37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289317A-E2B7-068D-EEE3-ECA3312EBBEB}"/>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170C2074-8BB4-08B9-C133-3DCB82E2909A}"/>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ECDB17EC-D2D5-2F2F-7FE6-113DF2C41460}"/>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AF052DC3-0A0B-1413-B5B3-CBD66A6F71E0}"/>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B231CE6-F9AB-F694-4A62-D5BB31CF594A}"/>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 0">
            <a:extLst>
              <a:ext uri="{FF2B5EF4-FFF2-40B4-BE49-F238E27FC236}">
                <a16:creationId xmlns:a16="http://schemas.microsoft.com/office/drawing/2014/main" id="{6590D1B3-4257-9EF9-C5C7-D92F1F1F1576}"/>
              </a:ext>
            </a:extLst>
          </p:cNvPr>
          <p:cNvSpPr/>
          <p:nvPr/>
        </p:nvSpPr>
        <p:spPr>
          <a:xfrm>
            <a:off x="1909007" y="990374"/>
            <a:ext cx="4647976" cy="1090414"/>
          </a:xfrm>
          <a:prstGeom prst="rect">
            <a:avLst/>
          </a:prstGeom>
          <a:noFill/>
          <a:ln/>
        </p:spPr>
        <p:txBody>
          <a:bodyPr wrap="square" lIns="0" tIns="0" rIns="0" bIns="0" rtlCol="0" anchor="t"/>
          <a:lstStyle/>
          <a:p>
            <a:pPr algn="ctr">
              <a:lnSpc>
                <a:spcPts val="4291"/>
              </a:lnSpc>
            </a:pPr>
            <a:endParaRPr lang="en-US" sz="3167" b="1" dirty="0">
              <a:latin typeface="Times New Roman" panose="02020603050405020304" pitchFamily="18" charset="0"/>
              <a:cs typeface="Times New Roman" panose="02020603050405020304" pitchFamily="18" charset="0"/>
            </a:endParaRPr>
          </a:p>
        </p:txBody>
      </p:sp>
      <p:sp>
        <p:nvSpPr>
          <p:cNvPr id="7" name="Shape 1">
            <a:extLst>
              <a:ext uri="{FF2B5EF4-FFF2-40B4-BE49-F238E27FC236}">
                <a16:creationId xmlns:a16="http://schemas.microsoft.com/office/drawing/2014/main" id="{FD4B2C61-B62A-1093-5C75-A2788CC2F321}"/>
              </a:ext>
            </a:extLst>
          </p:cNvPr>
          <p:cNvSpPr/>
          <p:nvPr/>
        </p:nvSpPr>
        <p:spPr>
          <a:xfrm>
            <a:off x="382593" y="2336788"/>
            <a:ext cx="6224389" cy="1005284"/>
          </a:xfrm>
          <a:prstGeom prst="roundRect">
            <a:avLst>
              <a:gd name="adj" fmla="val 2603"/>
            </a:avLst>
          </a:prstGeom>
          <a:solidFill>
            <a:srgbClr val="EAE8F3"/>
          </a:solidFill>
          <a:ln/>
        </p:spPr>
      </p:sp>
      <p:sp>
        <p:nvSpPr>
          <p:cNvPr id="8" name="Text 2">
            <a:extLst>
              <a:ext uri="{FF2B5EF4-FFF2-40B4-BE49-F238E27FC236}">
                <a16:creationId xmlns:a16="http://schemas.microsoft.com/office/drawing/2014/main" id="{427689DE-CA28-F4A4-6531-DCDFF6951CFF}"/>
              </a:ext>
            </a:extLst>
          </p:cNvPr>
          <p:cNvSpPr/>
          <p:nvPr/>
        </p:nvSpPr>
        <p:spPr>
          <a:xfrm>
            <a:off x="557019" y="2511214"/>
            <a:ext cx="2181027" cy="272554"/>
          </a:xfrm>
          <a:prstGeom prst="rect">
            <a:avLst/>
          </a:prstGeom>
          <a:noFill/>
          <a:ln/>
        </p:spPr>
        <p:txBody>
          <a:bodyPr wrap="none" lIns="0" tIns="0" rIns="0" bIns="0" rtlCol="0" anchor="t"/>
          <a:lstStyle/>
          <a:p>
            <a:pPr>
              <a:lnSpc>
                <a:spcPts val="2125"/>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Gạch sai</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23" name="Text 3">
            <a:extLst>
              <a:ext uri="{FF2B5EF4-FFF2-40B4-BE49-F238E27FC236}">
                <a16:creationId xmlns:a16="http://schemas.microsoft.com/office/drawing/2014/main" id="{8B8639E4-AE73-20C7-8B49-C57B201C3445}"/>
              </a:ext>
            </a:extLst>
          </p:cNvPr>
          <p:cNvSpPr/>
          <p:nvPr/>
        </p:nvSpPr>
        <p:spPr>
          <a:xfrm>
            <a:off x="557019" y="2888443"/>
            <a:ext cx="6049963" cy="279202"/>
          </a:xfrm>
          <a:prstGeom prst="rect">
            <a:avLst/>
          </a:prstGeom>
          <a:noFill/>
          <a:ln/>
        </p:spPr>
        <p:txBody>
          <a:bodyPr wrap="none" lIns="0" tIns="0" rIns="0" bIns="0" rtlCol="0" anchor="t"/>
          <a:lstStyle/>
          <a:p>
            <a:pPr>
              <a:lnSpc>
                <a:spcPts val="2167"/>
              </a:lnSpc>
            </a:pP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Gạch nhầm hoặc gạch quá số lượng cho phép</a:t>
            </a:r>
            <a:r>
              <a:rPr lang="en-US" sz="1333" dirty="0">
                <a:solidFill>
                  <a:srgbClr val="002060"/>
                </a:solidFill>
                <a:latin typeface="Open Sans" pitchFamily="34" charset="0"/>
                <a:ea typeface="Open Sans" pitchFamily="34" charset="-122"/>
                <a:cs typeface="Open Sans" pitchFamily="34" charset="-120"/>
              </a:rPr>
              <a:t>.</a:t>
            </a:r>
            <a:endParaRPr lang="en-US" sz="1333" dirty="0">
              <a:solidFill>
                <a:srgbClr val="002060"/>
              </a:solidFill>
            </a:endParaRPr>
          </a:p>
        </p:txBody>
      </p:sp>
      <p:sp>
        <p:nvSpPr>
          <p:cNvPr id="24" name="Shape 4">
            <a:extLst>
              <a:ext uri="{FF2B5EF4-FFF2-40B4-BE49-F238E27FC236}">
                <a16:creationId xmlns:a16="http://schemas.microsoft.com/office/drawing/2014/main" id="{D0A589BE-A618-57CF-7FB7-1A094F7C5A2C}"/>
              </a:ext>
            </a:extLst>
          </p:cNvPr>
          <p:cNvSpPr/>
          <p:nvPr/>
        </p:nvSpPr>
        <p:spPr>
          <a:xfrm>
            <a:off x="382593" y="3515929"/>
            <a:ext cx="6224389" cy="1005284"/>
          </a:xfrm>
          <a:prstGeom prst="roundRect">
            <a:avLst>
              <a:gd name="adj" fmla="val 2603"/>
            </a:avLst>
          </a:prstGeom>
          <a:solidFill>
            <a:srgbClr val="EAE8F3"/>
          </a:solidFill>
          <a:ln/>
        </p:spPr>
      </p:sp>
      <p:sp>
        <p:nvSpPr>
          <p:cNvPr id="25" name="Text 5">
            <a:extLst>
              <a:ext uri="{FF2B5EF4-FFF2-40B4-BE49-F238E27FC236}">
                <a16:creationId xmlns:a16="http://schemas.microsoft.com/office/drawing/2014/main" id="{6F38C206-8EF2-4B9E-37B3-B820204D9610}"/>
              </a:ext>
            </a:extLst>
          </p:cNvPr>
          <p:cNvSpPr/>
          <p:nvPr/>
        </p:nvSpPr>
        <p:spPr>
          <a:xfrm>
            <a:off x="557019" y="3690355"/>
            <a:ext cx="2210892" cy="272554"/>
          </a:xfrm>
          <a:prstGeom prst="rect">
            <a:avLst/>
          </a:prstGeom>
          <a:noFill/>
          <a:ln/>
        </p:spPr>
        <p:txBody>
          <a:bodyPr wrap="none" lIns="0" tIns="0" rIns="0" bIns="0" rtlCol="0" anchor="t"/>
          <a:lstStyle/>
          <a:p>
            <a:pPr>
              <a:lnSpc>
                <a:spcPts val="2125"/>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Khoanh – đánh dấu</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26" name="Text 6">
            <a:extLst>
              <a:ext uri="{FF2B5EF4-FFF2-40B4-BE49-F238E27FC236}">
                <a16:creationId xmlns:a16="http://schemas.microsoft.com/office/drawing/2014/main" id="{2327DD97-83E8-E470-21C9-E01AEFDA2C25}"/>
              </a:ext>
            </a:extLst>
          </p:cNvPr>
          <p:cNvSpPr/>
          <p:nvPr/>
        </p:nvSpPr>
        <p:spPr>
          <a:xfrm>
            <a:off x="557019" y="4067584"/>
            <a:ext cx="6049963" cy="279202"/>
          </a:xfrm>
          <a:prstGeom prst="rect">
            <a:avLst/>
          </a:prstGeom>
          <a:noFill/>
          <a:ln/>
        </p:spPr>
        <p:txBody>
          <a:bodyPr wrap="none" lIns="0" tIns="0" rIns="0" bIns="0" rtlCol="0" anchor="t"/>
          <a:lstStyle/>
          <a:p>
            <a:pPr>
              <a:lnSpc>
                <a:spcPts val="2167"/>
              </a:lnSpc>
            </a:pP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Sử dụng ký hiệu lạ hoặc đánh dấu phiếu bầu.</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27" name="Shape 7">
            <a:extLst>
              <a:ext uri="{FF2B5EF4-FFF2-40B4-BE49-F238E27FC236}">
                <a16:creationId xmlns:a16="http://schemas.microsoft.com/office/drawing/2014/main" id="{6DC5481A-E012-412F-9B95-ECE5EC0D60A3}"/>
              </a:ext>
            </a:extLst>
          </p:cNvPr>
          <p:cNvSpPr/>
          <p:nvPr/>
        </p:nvSpPr>
        <p:spPr>
          <a:xfrm>
            <a:off x="382593" y="4657343"/>
            <a:ext cx="6224389" cy="1005284"/>
          </a:xfrm>
          <a:prstGeom prst="roundRect">
            <a:avLst>
              <a:gd name="adj" fmla="val 2603"/>
            </a:avLst>
          </a:prstGeom>
          <a:solidFill>
            <a:srgbClr val="EAE8F3"/>
          </a:solidFill>
          <a:ln/>
        </p:spPr>
      </p:sp>
      <p:sp>
        <p:nvSpPr>
          <p:cNvPr id="28" name="Text 8">
            <a:extLst>
              <a:ext uri="{FF2B5EF4-FFF2-40B4-BE49-F238E27FC236}">
                <a16:creationId xmlns:a16="http://schemas.microsoft.com/office/drawing/2014/main" id="{3CB28D92-4580-ED38-0EC9-6AC58F4FC765}"/>
              </a:ext>
            </a:extLst>
          </p:cNvPr>
          <p:cNvSpPr/>
          <p:nvPr/>
        </p:nvSpPr>
        <p:spPr>
          <a:xfrm>
            <a:off x="557019" y="4831770"/>
            <a:ext cx="2181027" cy="272554"/>
          </a:xfrm>
          <a:prstGeom prst="rect">
            <a:avLst/>
          </a:prstGeom>
          <a:noFill/>
          <a:ln/>
        </p:spPr>
        <p:txBody>
          <a:bodyPr wrap="none" lIns="0" tIns="0" rIns="0" bIns="0" rtlCol="0" anchor="t"/>
          <a:lstStyle/>
          <a:p>
            <a:pPr>
              <a:lnSpc>
                <a:spcPts val="2125"/>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Ghi thêm tên</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29" name="Text 9">
            <a:extLst>
              <a:ext uri="{FF2B5EF4-FFF2-40B4-BE49-F238E27FC236}">
                <a16:creationId xmlns:a16="http://schemas.microsoft.com/office/drawing/2014/main" id="{AFC30167-6A7F-B5D7-69BB-5E26336CF22F}"/>
              </a:ext>
            </a:extLst>
          </p:cNvPr>
          <p:cNvSpPr/>
          <p:nvPr/>
        </p:nvSpPr>
        <p:spPr>
          <a:xfrm>
            <a:off x="557019" y="5208999"/>
            <a:ext cx="6049963" cy="279202"/>
          </a:xfrm>
          <a:prstGeom prst="rect">
            <a:avLst/>
          </a:prstGeom>
          <a:noFill/>
          <a:ln/>
        </p:spPr>
        <p:txBody>
          <a:bodyPr wrap="none" lIns="0" tIns="0" rIns="0" bIns="0" rtlCol="0" anchor="t"/>
          <a:lstStyle/>
          <a:p>
            <a:pPr>
              <a:lnSpc>
                <a:spcPts val="2167"/>
              </a:lnSpc>
            </a:pP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Viết thêm tên người không có trong danh sách.</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30" name="Shape 10">
            <a:extLst>
              <a:ext uri="{FF2B5EF4-FFF2-40B4-BE49-F238E27FC236}">
                <a16:creationId xmlns:a16="http://schemas.microsoft.com/office/drawing/2014/main" id="{ABDFFD2B-6C26-DD87-E477-AE96418150EA}"/>
              </a:ext>
            </a:extLst>
          </p:cNvPr>
          <p:cNvSpPr/>
          <p:nvPr/>
        </p:nvSpPr>
        <p:spPr>
          <a:xfrm>
            <a:off x="382593" y="5837054"/>
            <a:ext cx="6224389" cy="1005284"/>
          </a:xfrm>
          <a:prstGeom prst="roundRect">
            <a:avLst>
              <a:gd name="adj" fmla="val 2603"/>
            </a:avLst>
          </a:prstGeom>
          <a:solidFill>
            <a:srgbClr val="EAE8F3"/>
          </a:solidFill>
          <a:ln/>
        </p:spPr>
      </p:sp>
      <p:sp>
        <p:nvSpPr>
          <p:cNvPr id="31" name="Text 11">
            <a:extLst>
              <a:ext uri="{FF2B5EF4-FFF2-40B4-BE49-F238E27FC236}">
                <a16:creationId xmlns:a16="http://schemas.microsoft.com/office/drawing/2014/main" id="{D5F1692E-2EE7-505F-6D41-A651800B214F}"/>
              </a:ext>
            </a:extLst>
          </p:cNvPr>
          <p:cNvSpPr/>
          <p:nvPr/>
        </p:nvSpPr>
        <p:spPr>
          <a:xfrm>
            <a:off x="557020" y="6011481"/>
            <a:ext cx="2775446" cy="272554"/>
          </a:xfrm>
          <a:prstGeom prst="rect">
            <a:avLst/>
          </a:prstGeom>
          <a:noFill/>
          <a:ln/>
        </p:spPr>
        <p:txBody>
          <a:bodyPr wrap="none" lIns="0" tIns="0" rIns="0" bIns="0" rtlCol="0" anchor="t"/>
          <a:lstStyle/>
          <a:p>
            <a:pPr>
              <a:lnSpc>
                <a:spcPts val="2125"/>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Để nhiều hơn số đại biểu</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32" name="Text 12">
            <a:extLst>
              <a:ext uri="{FF2B5EF4-FFF2-40B4-BE49-F238E27FC236}">
                <a16:creationId xmlns:a16="http://schemas.microsoft.com/office/drawing/2014/main" id="{E9EE25AB-3DFF-2AC5-D414-DD61C3905586}"/>
              </a:ext>
            </a:extLst>
          </p:cNvPr>
          <p:cNvSpPr/>
          <p:nvPr/>
        </p:nvSpPr>
        <p:spPr>
          <a:xfrm>
            <a:off x="557019" y="6388709"/>
            <a:ext cx="6049963" cy="279202"/>
          </a:xfrm>
          <a:prstGeom prst="rect">
            <a:avLst/>
          </a:prstGeom>
          <a:noFill/>
          <a:ln/>
        </p:spPr>
        <p:txBody>
          <a:bodyPr wrap="none" lIns="0" tIns="0" rIns="0" bIns="0" rtlCol="0" anchor="t"/>
          <a:lstStyle/>
          <a:p>
            <a:pPr>
              <a:lnSpc>
                <a:spcPts val="2167"/>
              </a:lnSpc>
            </a:pP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Chọn quá số lượng đại biểu được phép bầu</a:t>
            </a: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B78122B0-DFE6-0FF3-CDF2-B0EEDAF73EFE}"/>
              </a:ext>
            </a:extLst>
          </p:cNvPr>
          <p:cNvSpPr/>
          <p:nvPr/>
        </p:nvSpPr>
        <p:spPr>
          <a:xfrm>
            <a:off x="7903662" y="1431380"/>
            <a:ext cx="3863558" cy="1152560"/>
          </a:xfrm>
          <a:prstGeom prst="rect">
            <a:avLst/>
          </a:prstGeom>
        </p:spPr>
        <p:txBody>
          <a:bodyPr wrap="none">
            <a:spAutoFit/>
          </a:bodyPr>
          <a:lstStyle/>
          <a:p>
            <a:pPr>
              <a:lnSpc>
                <a:spcPts val="4291"/>
              </a:lnSpc>
            </a:pPr>
            <a:r>
              <a:rPr lang="en-US" sz="3167" b="1" dirty="0">
                <a:solidFill>
                  <a:srgbClr val="403CCF"/>
                </a:solidFill>
                <a:latin typeface="Times New Roman" panose="02020603050405020304" pitchFamily="18" charset="0"/>
                <a:ea typeface="Libre Baskerville" pitchFamily="34" charset="-122"/>
                <a:cs typeface="Times New Roman" panose="02020603050405020304" pitchFamily="18" charset="0"/>
              </a:rPr>
              <a:t>VIẾT PHIẾU ĐÚNG</a:t>
            </a:r>
          </a:p>
          <a:p>
            <a:pPr>
              <a:lnSpc>
                <a:spcPts val="4291"/>
              </a:lnSpc>
            </a:pPr>
            <a:r>
              <a:rPr lang="en-US" sz="3167"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endParaRPr lang="en-US" sz="3167" b="1" dirty="0">
              <a:solidFill>
                <a:srgbClr val="375517"/>
              </a:solidFill>
              <a:latin typeface="Times New Roman" panose="02020603050405020304" pitchFamily="18" charset="0"/>
              <a:ea typeface="Libre Baskerville" pitchFamily="34" charset="-122"/>
              <a:cs typeface="Times New Roman" panose="02020603050405020304" pitchFamily="18" charset="0"/>
            </a:endParaRPr>
          </a:p>
        </p:txBody>
      </p:sp>
      <p:sp>
        <p:nvSpPr>
          <p:cNvPr id="34" name="Rectangle 33">
            <a:extLst>
              <a:ext uri="{FF2B5EF4-FFF2-40B4-BE49-F238E27FC236}">
                <a16:creationId xmlns:a16="http://schemas.microsoft.com/office/drawing/2014/main" id="{064C8143-9B04-0BBB-2D52-191A797EDF5E}"/>
              </a:ext>
            </a:extLst>
          </p:cNvPr>
          <p:cNvSpPr/>
          <p:nvPr/>
        </p:nvSpPr>
        <p:spPr>
          <a:xfrm>
            <a:off x="7019539" y="2007660"/>
            <a:ext cx="4789868" cy="3170099"/>
          </a:xfrm>
          <a:prstGeom prst="rect">
            <a:avLst/>
          </a:prstGeom>
        </p:spPr>
        <p:txBody>
          <a:bodyPr wrap="square">
            <a:spAutoFit/>
          </a:bodyPr>
          <a:lstStyle/>
          <a:p>
            <a:r>
              <a:rPr lang="en-US" sz="2500" b="1" dirty="0">
                <a:solidFill>
                  <a:srgbClr val="FF0000"/>
                </a:solidFill>
                <a:latin typeface="Times New Roman" panose="02020603050405020304" pitchFamily="18" charset="0"/>
                <a:cs typeface="Times New Roman" panose="02020603050405020304" pitchFamily="18" charset="0"/>
              </a:rPr>
              <a:t>5 </a:t>
            </a:r>
            <a:r>
              <a:rPr lang="vi-VN" sz="2500" b="1" dirty="0">
                <a:solidFill>
                  <a:srgbClr val="FF0000"/>
                </a:solidFill>
                <a:latin typeface="Times New Roman" panose="02020603050405020304" pitchFamily="18" charset="0"/>
                <a:cs typeface="Times New Roman" panose="02020603050405020304" pitchFamily="18" charset="0"/>
              </a:rPr>
              <a:t>KHÔNG:</a:t>
            </a:r>
            <a:endParaRPr lang="vi-VN" sz="25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Gạch hết tất cả ứng cử viên;</a:t>
            </a:r>
          </a:p>
          <a:p>
            <a:pPr>
              <a:buFont typeface="Arial" panose="020B0604020202020204" pitchFamily="34" charset="0"/>
              <a:buChar char="•"/>
            </a:pPr>
            <a:r>
              <a:rPr lang="vi-VN" sz="2500" dirty="0">
                <a:solidFill>
                  <a:srgbClr val="FF0000"/>
                </a:solidFill>
                <a:latin typeface="Times New Roman" panose="02020603050405020304" pitchFamily="18" charset="0"/>
                <a:cs typeface="Times New Roman" panose="02020603050405020304" pitchFamily="18" charset="0"/>
              </a:rPr>
              <a:t> Để nguyên phiếu (khi phiếu có số dư ứng cử viên);</a:t>
            </a:r>
          </a:p>
          <a:p>
            <a:pPr>
              <a:buFont typeface="Arial" panose="020B0604020202020204" pitchFamily="34" charset="0"/>
              <a:buChar char="•"/>
            </a:pP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Khoanh tròn / đánh dấu / viết thêm;</a:t>
            </a:r>
          </a:p>
          <a:p>
            <a:pPr>
              <a:buFont typeface="Arial" panose="020B0604020202020204" pitchFamily="34" charset="0"/>
              <a:buChar char="•"/>
            </a:pP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Ghi thêm tên ngoài danh sách;</a:t>
            </a:r>
          </a:p>
          <a:p>
            <a:pPr>
              <a:buFont typeface="Arial" panose="020B0604020202020204" pitchFamily="34" charset="0"/>
              <a:buChar char="•"/>
            </a:pP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Bầu quá số đại biểu ấn định;</a:t>
            </a:r>
          </a:p>
        </p:txBody>
      </p:sp>
      <p:sp>
        <p:nvSpPr>
          <p:cNvPr id="35" name="Rectangle 34">
            <a:extLst>
              <a:ext uri="{FF2B5EF4-FFF2-40B4-BE49-F238E27FC236}">
                <a16:creationId xmlns:a16="http://schemas.microsoft.com/office/drawing/2014/main" id="{45BB79F4-A9F9-EBF6-72CD-F260355BEEA9}"/>
              </a:ext>
            </a:extLst>
          </p:cNvPr>
          <p:cNvSpPr/>
          <p:nvPr/>
        </p:nvSpPr>
        <p:spPr>
          <a:xfrm>
            <a:off x="7093831" y="5094401"/>
            <a:ext cx="4511384" cy="1631216"/>
          </a:xfrm>
          <a:prstGeom prst="rect">
            <a:avLst/>
          </a:prstGeom>
        </p:spPr>
        <p:txBody>
          <a:bodyPr wrap="square">
            <a:spAutoFit/>
          </a:bodyPr>
          <a:lstStyle/>
          <a:p>
            <a:pPr algn="just"/>
            <a:r>
              <a:rPr lang="en-US" sz="2500" b="1" dirty="0">
                <a:solidFill>
                  <a:srgbClr val="375517"/>
                </a:solidFill>
                <a:latin typeface="Times New Roman" panose="02020603050405020304" pitchFamily="18" charset="0"/>
                <a:cs typeface="Times New Roman" panose="02020603050405020304" pitchFamily="18" charset="0"/>
              </a:rPr>
              <a:t>1 ĐÚNG:</a:t>
            </a:r>
            <a:endParaRPr lang="en-US" sz="2500" dirty="0">
              <a:solidFill>
                <a:srgbClr val="375517"/>
              </a:solidFill>
              <a:latin typeface="Times New Roman" panose="02020603050405020304" pitchFamily="18" charset="0"/>
              <a:cs typeface="Times New Roman" panose="02020603050405020304" pitchFamily="18" charset="0"/>
            </a:endParaRPr>
          </a:p>
          <a:p>
            <a:pPr algn="just"/>
            <a:r>
              <a:rPr lang="en-US" sz="2500" b="1" dirty="0" err="1">
                <a:solidFill>
                  <a:srgbClr val="375517"/>
                </a:solidFill>
                <a:latin typeface="Times New Roman" panose="02020603050405020304" pitchFamily="18" charset="0"/>
                <a:cs typeface="Times New Roman" panose="02020603050405020304" pitchFamily="18" charset="0"/>
              </a:rPr>
              <a:t>Gạch</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ngang</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đè</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cả</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dòng</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họ</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tên</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để</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không</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bầu</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cho</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người</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ứng</a:t>
            </a:r>
            <a:r>
              <a:rPr lang="en-US" sz="2500" b="1" dirty="0">
                <a:solidFill>
                  <a:srgbClr val="375517"/>
                </a:solidFill>
                <a:latin typeface="Times New Roman" panose="02020603050405020304" pitchFamily="18" charset="0"/>
                <a:cs typeface="Times New Roman" panose="02020603050405020304" pitchFamily="18" charset="0"/>
              </a:rPr>
              <a:t> </a:t>
            </a:r>
            <a:r>
              <a:rPr lang="en-US" sz="2500" b="1" dirty="0" err="1">
                <a:solidFill>
                  <a:srgbClr val="375517"/>
                </a:solidFill>
                <a:latin typeface="Times New Roman" panose="02020603050405020304" pitchFamily="18" charset="0"/>
                <a:cs typeface="Times New Roman" panose="02020603050405020304" pitchFamily="18" charset="0"/>
              </a:rPr>
              <a:t>cử</a:t>
            </a:r>
            <a:r>
              <a:rPr lang="en-US" sz="2500" b="1" dirty="0">
                <a:solidFill>
                  <a:srgbClr val="375517"/>
                </a:solidFill>
                <a:latin typeface="Times New Roman" panose="02020603050405020304" pitchFamily="18" charset="0"/>
                <a:cs typeface="Times New Roman" panose="02020603050405020304" pitchFamily="18" charset="0"/>
              </a:rPr>
              <a:t>.</a:t>
            </a:r>
            <a:endParaRPr lang="en-US" sz="2500" dirty="0">
              <a:solidFill>
                <a:srgbClr val="375517"/>
              </a:solidFill>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00570EAA-0E52-1FD2-4410-35F42E463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588" y="1232165"/>
            <a:ext cx="992315" cy="992315"/>
          </a:xfrm>
          <a:prstGeom prst="ellipse">
            <a:avLst/>
          </a:prstGeom>
          <a:ln>
            <a:noFill/>
          </a:ln>
          <a:effectLst>
            <a:softEdge rad="112500"/>
          </a:effectLst>
        </p:spPr>
      </p:pic>
      <p:sp>
        <p:nvSpPr>
          <p:cNvPr id="39" name="TextBox 38">
            <a:extLst>
              <a:ext uri="{FF2B5EF4-FFF2-40B4-BE49-F238E27FC236}">
                <a16:creationId xmlns:a16="http://schemas.microsoft.com/office/drawing/2014/main" id="{19913C30-91DC-056C-4A88-BA3DD324C8AE}"/>
              </a:ext>
            </a:extLst>
          </p:cNvPr>
          <p:cNvSpPr txBox="1"/>
          <p:nvPr/>
        </p:nvSpPr>
        <p:spPr>
          <a:xfrm>
            <a:off x="1030779" y="1367770"/>
            <a:ext cx="5250471" cy="954107"/>
          </a:xfrm>
          <a:prstGeom prst="rect">
            <a:avLst/>
          </a:prstGeom>
          <a:noFill/>
        </p:spPr>
        <p:txBody>
          <a:bodyPr wrap="square">
            <a:spAutoFit/>
          </a:bodyPr>
          <a:lstStyle/>
          <a:p>
            <a:pPr algn="ct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CÁC LỖI THƯỜNG  GẶP KHI VIẾT PHIẾU</a:t>
            </a:r>
            <a:endParaRPr lang="en-US" sz="2800" b="1" dirty="0">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B35A2EA1-DFB9-51B1-F22F-43DAA5F309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6569" y="1441833"/>
            <a:ext cx="719502" cy="719502"/>
          </a:xfrm>
          <a:prstGeom prst="rect">
            <a:avLst/>
          </a:prstGeom>
        </p:spPr>
      </p:pic>
    </p:spTree>
    <p:extLst>
      <p:ext uri="{BB962C8B-B14F-4D97-AF65-F5344CB8AC3E}">
        <p14:creationId xmlns:p14="http://schemas.microsoft.com/office/powerpoint/2010/main" val="3299132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90C2-8FD6-76A0-5C6D-CA86AC66ADE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084173D-C808-037B-7F79-7B0B6F9C4524}"/>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7576A96-9FB6-14EE-F899-6163F17A0D91}"/>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FF3A293A-5336-CC66-EDD6-31CE35B7968B}"/>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D61C744-81BB-3EE7-E736-3C77EE5B6B1D}"/>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2E4D813-A203-1C1B-6C4E-30CF7619DB81}"/>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6" name="Group 2">
            <a:extLst>
              <a:ext uri="{FF2B5EF4-FFF2-40B4-BE49-F238E27FC236}">
                <a16:creationId xmlns:a16="http://schemas.microsoft.com/office/drawing/2014/main" id="{8CB0401D-87BA-A8DF-683C-78348783354B}"/>
              </a:ext>
            </a:extLst>
          </p:cNvPr>
          <p:cNvGrpSpPr/>
          <p:nvPr/>
        </p:nvGrpSpPr>
        <p:grpSpPr>
          <a:xfrm>
            <a:off x="706436" y="2989685"/>
            <a:ext cx="2876550" cy="2261970"/>
            <a:chOff x="0" y="12700"/>
            <a:chExt cx="5753100" cy="4523938"/>
          </a:xfrm>
        </p:grpSpPr>
        <p:sp>
          <p:nvSpPr>
            <p:cNvPr id="9" name="TextBox 3">
              <a:extLst>
                <a:ext uri="{FF2B5EF4-FFF2-40B4-BE49-F238E27FC236}">
                  <a16:creationId xmlns:a16="http://schemas.microsoft.com/office/drawing/2014/main" id="{B7CDEDAE-8BCD-C601-E6E6-22D59B2D3A17}"/>
                </a:ext>
              </a:extLst>
            </p:cNvPr>
            <p:cNvSpPr txBox="1"/>
            <p:nvPr/>
          </p:nvSpPr>
          <p:spPr>
            <a:xfrm>
              <a:off x="0" y="1561465"/>
              <a:ext cx="5753100" cy="2975173"/>
            </a:xfrm>
            <a:prstGeom prst="rect">
              <a:avLst/>
            </a:prstGeom>
          </p:spPr>
          <p:txBody>
            <a:bodyPr lIns="0" tIns="0" rIns="0" bIns="0" rtlCol="0" anchor="t">
              <a:spAutoFit/>
            </a:bodyPr>
            <a:lstStyle/>
            <a:p>
              <a:pPr algn="just">
                <a:lnSpc>
                  <a:spcPts val="2917"/>
                </a:lnSpc>
                <a:spcBef>
                  <a:spcPts val="500"/>
                </a:spcBef>
                <a:spcAft>
                  <a:spcPts val="500"/>
                </a:spcAft>
              </a:pPr>
              <a:r>
                <a:rPr lang="en-US" sz="2500" dirty="0" err="1">
                  <a:latin typeface="Times New Roman" panose="02020603050405020304" pitchFamily="18" charset="0"/>
                  <a:ea typeface="TT Interphases"/>
                  <a:cs typeface="Times New Roman" panose="02020603050405020304" pitchFamily="18" charset="0"/>
                  <a:sym typeface="TT Interphases"/>
                </a:rPr>
                <a:t>Khi</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phát</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sinh</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sự</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cố</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cần</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b="1" dirty="0" err="1">
                  <a:latin typeface="Times New Roman" panose="02020603050405020304" pitchFamily="18" charset="0"/>
                  <a:ea typeface="TT Interphases Bold"/>
                  <a:cs typeface="Times New Roman" panose="02020603050405020304" pitchFamily="18" charset="0"/>
                  <a:sym typeface="TT Interphases Bold"/>
                </a:rPr>
                <a:t>hội</a:t>
              </a:r>
              <a:r>
                <a:rPr lang="en-US" sz="2500" b="1" dirty="0">
                  <a:latin typeface="Times New Roman" panose="02020603050405020304" pitchFamily="18" charset="0"/>
                  <a:ea typeface="TT Interphases Bold"/>
                  <a:cs typeface="Times New Roman" panose="02020603050405020304" pitchFamily="18" charset="0"/>
                  <a:sym typeface="TT Interphases Bold"/>
                </a:rPr>
                <a:t> ý </a:t>
              </a:r>
              <a:r>
                <a:rPr lang="en-US" sz="2500" b="1" dirty="0" err="1">
                  <a:latin typeface="Times New Roman" panose="02020603050405020304" pitchFamily="18" charset="0"/>
                  <a:ea typeface="TT Interphases Bold"/>
                  <a:cs typeface="Times New Roman" panose="02020603050405020304" pitchFamily="18" charset="0"/>
                  <a:sym typeface="TT Interphases Bold"/>
                </a:rPr>
                <a:t>ngay</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để</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tìm</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giải</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pháp</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kịp</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thời</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cho</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tình</a:t>
              </a:r>
              <a:r>
                <a:rPr lang="en-US" sz="2500" dirty="0">
                  <a:latin typeface="Times New Roman" panose="02020603050405020304" pitchFamily="18" charset="0"/>
                  <a:ea typeface="TT Interphases"/>
                  <a:cs typeface="Times New Roman" panose="02020603050405020304" pitchFamily="18" charset="0"/>
                  <a:sym typeface="TT Interphases"/>
                </a:rPr>
                <a:t> </a:t>
              </a:r>
              <a:r>
                <a:rPr lang="en-US" sz="2500" dirty="0" err="1">
                  <a:latin typeface="Times New Roman" panose="02020603050405020304" pitchFamily="18" charset="0"/>
                  <a:ea typeface="TT Interphases"/>
                  <a:cs typeface="Times New Roman" panose="02020603050405020304" pitchFamily="18" charset="0"/>
                  <a:sym typeface="TT Interphases"/>
                </a:rPr>
                <a:t>huống</a:t>
              </a:r>
              <a:r>
                <a:rPr lang="en-US" sz="2500" dirty="0">
                  <a:latin typeface="Times New Roman" panose="02020603050405020304" pitchFamily="18" charset="0"/>
                  <a:ea typeface="TT Interphases"/>
                  <a:cs typeface="Times New Roman" panose="02020603050405020304" pitchFamily="18" charset="0"/>
                  <a:sym typeface="TT Interphases"/>
                </a:rPr>
                <a:t>.</a:t>
              </a:r>
            </a:p>
          </p:txBody>
        </p:sp>
        <p:sp>
          <p:nvSpPr>
            <p:cNvPr id="10" name="TextBox 4">
              <a:extLst>
                <a:ext uri="{FF2B5EF4-FFF2-40B4-BE49-F238E27FC236}">
                  <a16:creationId xmlns:a16="http://schemas.microsoft.com/office/drawing/2014/main" id="{F68DDC62-9C90-D8BE-0EEC-71319AD9B1B6}"/>
                </a:ext>
              </a:extLst>
            </p:cNvPr>
            <p:cNvSpPr txBox="1"/>
            <p:nvPr/>
          </p:nvSpPr>
          <p:spPr>
            <a:xfrm>
              <a:off x="0" y="614046"/>
              <a:ext cx="5753100" cy="598498"/>
            </a:xfrm>
            <a:prstGeom prst="rect">
              <a:avLst/>
            </a:prstGeom>
          </p:spPr>
          <p:txBody>
            <a:bodyPr lIns="0" tIns="0" rIns="0" bIns="0" rtlCol="0" anchor="t">
              <a:spAutoFit/>
            </a:bodyPr>
            <a:lstStyle/>
            <a:p>
              <a:pPr>
                <a:lnSpc>
                  <a:spcPts val="2240"/>
                </a:lnSpc>
              </a:pP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Sự</a:t>
              </a:r>
              <a:r>
                <a:rPr lang="en-US" sz="2917" b="1" dirty="0">
                  <a:latin typeface="Times New Roman" panose="02020603050405020304" pitchFamily="18" charset="0"/>
                  <a:ea typeface="Georgia Pro Condensed Light"/>
                  <a:cs typeface="Times New Roman" panose="02020603050405020304" pitchFamily="18" charset="0"/>
                  <a:sym typeface="Georgia Pro Condensed Light"/>
                </a:rPr>
                <a:t> </a:t>
              </a: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cố</a:t>
              </a:r>
              <a:endParaRPr lang="en-US" sz="2917" b="1" dirty="0">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11" name="AutoShape 5">
              <a:extLst>
                <a:ext uri="{FF2B5EF4-FFF2-40B4-BE49-F238E27FC236}">
                  <a16:creationId xmlns:a16="http://schemas.microsoft.com/office/drawing/2014/main" id="{5F8E1AF0-8CCE-DF7D-EFE8-D7C41623E7BA}"/>
                </a:ext>
              </a:extLst>
            </p:cNvPr>
            <p:cNvSpPr/>
            <p:nvPr/>
          </p:nvSpPr>
          <p:spPr>
            <a:xfrm flipV="1">
              <a:off x="0" y="12700"/>
              <a:ext cx="5753100" cy="0"/>
            </a:xfrm>
            <a:prstGeom prst="line">
              <a:avLst/>
            </a:prstGeom>
            <a:ln w="25400" cap="flat">
              <a:solidFill>
                <a:srgbClr val="EFE293"/>
              </a:solidFill>
              <a:prstDash val="solid"/>
              <a:headEnd type="none" w="sm" len="sm"/>
              <a:tailEnd type="none" w="sm" len="sm"/>
            </a:ln>
          </p:spPr>
        </p:sp>
      </p:grpSp>
      <p:grpSp>
        <p:nvGrpSpPr>
          <p:cNvPr id="12" name="Group 6">
            <a:extLst>
              <a:ext uri="{FF2B5EF4-FFF2-40B4-BE49-F238E27FC236}">
                <a16:creationId xmlns:a16="http://schemas.microsoft.com/office/drawing/2014/main" id="{33F74EF3-E683-294F-14DB-DB6939A4A516}"/>
              </a:ext>
            </a:extLst>
          </p:cNvPr>
          <p:cNvGrpSpPr/>
          <p:nvPr/>
        </p:nvGrpSpPr>
        <p:grpSpPr>
          <a:xfrm>
            <a:off x="4338636" y="2989684"/>
            <a:ext cx="2876550" cy="2261969"/>
            <a:chOff x="0" y="12700"/>
            <a:chExt cx="5753100" cy="4523939"/>
          </a:xfrm>
        </p:grpSpPr>
        <p:sp>
          <p:nvSpPr>
            <p:cNvPr id="15" name="TextBox 7">
              <a:extLst>
                <a:ext uri="{FF2B5EF4-FFF2-40B4-BE49-F238E27FC236}">
                  <a16:creationId xmlns:a16="http://schemas.microsoft.com/office/drawing/2014/main" id="{47B52526-44D3-DCF9-7ED1-FA624BA53A91}"/>
                </a:ext>
              </a:extLst>
            </p:cNvPr>
            <p:cNvSpPr txBox="1"/>
            <p:nvPr/>
          </p:nvSpPr>
          <p:spPr>
            <a:xfrm>
              <a:off x="0" y="1561464"/>
              <a:ext cx="5753100" cy="2975175"/>
            </a:xfrm>
            <a:prstGeom prst="rect">
              <a:avLst/>
            </a:prstGeom>
          </p:spPr>
          <p:txBody>
            <a:bodyPr lIns="0" tIns="0" rIns="0" bIns="0" rtlCol="0" anchor="t">
              <a:spAutoFit/>
            </a:bodyPr>
            <a:lstStyle/>
            <a:p>
              <a:pPr algn="just">
                <a:lnSpc>
                  <a:spcPts val="2917"/>
                </a:lnSpc>
                <a:spcBef>
                  <a:spcPts val="500"/>
                </a:spcBef>
                <a:spcAft>
                  <a:spcPts val="500"/>
                </a:spcAft>
              </a:pPr>
              <a:r>
                <a:rPr lang="en-US" sz="2500" spc="-83" dirty="0" err="1">
                  <a:latin typeface="Times New Roman" panose="02020603050405020304" pitchFamily="18" charset="0"/>
                  <a:ea typeface="TT Interphases"/>
                  <a:cs typeface="Times New Roman" panose="02020603050405020304" pitchFamily="18" charset="0"/>
                  <a:sym typeface="TT Interphases"/>
                </a:rPr>
                <a:t>Tổ</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trưởng</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và</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các</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thành</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viên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hội</a:t>
              </a:r>
              <a:r>
                <a:rPr lang="en-US" sz="2500" spc="-83" dirty="0">
                  <a:latin typeface="Times New Roman" panose="02020603050405020304" pitchFamily="18" charset="0"/>
                  <a:ea typeface="TT Interphases"/>
                  <a:cs typeface="Times New Roman" panose="02020603050405020304" pitchFamily="18" charset="0"/>
                  <a:sym typeface="TT Interphases Bold"/>
                </a:rPr>
                <a:t> ý </a:t>
              </a:r>
              <a:r>
                <a:rPr lang="en-US" sz="2500" spc="-83" dirty="0" err="1">
                  <a:latin typeface="Times New Roman" panose="02020603050405020304" pitchFamily="18" charset="0"/>
                  <a:ea typeface="TT Interphases"/>
                  <a:cs typeface="Times New Roman" panose="02020603050405020304" pitchFamily="18" charset="0"/>
                  <a:sym typeface="TT Interphases Bold"/>
                </a:rPr>
                <a:t>xử</a:t>
              </a:r>
              <a:r>
                <a:rPr lang="en-US" sz="2500" spc="-83" dirty="0">
                  <a:latin typeface="Times New Roman" panose="02020603050405020304" pitchFamily="18" charset="0"/>
                  <a:ea typeface="TT Interphases"/>
                  <a:cs typeface="Times New Roman" panose="02020603050405020304" pitchFamily="18" charset="0"/>
                  <a:sym typeface="TT Interphases Bold"/>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lý</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tình</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huống</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để</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đảm</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bảo</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cuộc</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bầu</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cử</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diễn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ra</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suôn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sẻ</a:t>
              </a:r>
              <a:r>
                <a:rPr lang="en-US" sz="2500" spc="-83" dirty="0">
                  <a:latin typeface="Times New Roman" panose="02020603050405020304" pitchFamily="18" charset="0"/>
                  <a:ea typeface="TT Interphases"/>
                  <a:cs typeface="Times New Roman" panose="02020603050405020304" pitchFamily="18" charset="0"/>
                  <a:sym typeface="TT Interphases"/>
                </a:rPr>
                <a:t>.</a:t>
              </a:r>
            </a:p>
          </p:txBody>
        </p:sp>
        <p:sp>
          <p:nvSpPr>
            <p:cNvPr id="16" name="TextBox 8">
              <a:extLst>
                <a:ext uri="{FF2B5EF4-FFF2-40B4-BE49-F238E27FC236}">
                  <a16:creationId xmlns:a16="http://schemas.microsoft.com/office/drawing/2014/main" id="{008FFFFE-843F-72C2-410E-0117D36DDE80}"/>
                </a:ext>
              </a:extLst>
            </p:cNvPr>
            <p:cNvSpPr txBox="1"/>
            <p:nvPr/>
          </p:nvSpPr>
          <p:spPr>
            <a:xfrm>
              <a:off x="0" y="614044"/>
              <a:ext cx="5753100" cy="598498"/>
            </a:xfrm>
            <a:prstGeom prst="rect">
              <a:avLst/>
            </a:prstGeom>
          </p:spPr>
          <p:txBody>
            <a:bodyPr lIns="0" tIns="0" rIns="0" bIns="0" rtlCol="0" anchor="t">
              <a:spAutoFit/>
            </a:bodyPr>
            <a:lstStyle/>
            <a:p>
              <a:pPr>
                <a:lnSpc>
                  <a:spcPts val="2240"/>
                </a:lnSpc>
                <a:spcBef>
                  <a:spcPct val="0"/>
                </a:spcBef>
              </a:pP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Tổ</a:t>
              </a:r>
              <a:r>
                <a:rPr lang="en-US" sz="2917" b="1" dirty="0">
                  <a:latin typeface="Times New Roman" panose="02020603050405020304" pitchFamily="18" charset="0"/>
                  <a:ea typeface="Georgia Pro Condensed Light"/>
                  <a:cs typeface="Times New Roman" panose="02020603050405020304" pitchFamily="18" charset="0"/>
                  <a:sym typeface="Georgia Pro Condensed Light"/>
                </a:rPr>
                <a:t> </a:t>
              </a: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bầu</a:t>
              </a:r>
              <a:r>
                <a:rPr lang="en-US" sz="2917" b="1" dirty="0">
                  <a:latin typeface="Times New Roman" panose="02020603050405020304" pitchFamily="18" charset="0"/>
                  <a:ea typeface="Georgia Pro Condensed Light"/>
                  <a:cs typeface="Times New Roman" panose="02020603050405020304" pitchFamily="18" charset="0"/>
                  <a:sym typeface="Georgia Pro Condensed Light"/>
                </a:rPr>
                <a:t> </a:t>
              </a: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cử</a:t>
              </a:r>
              <a:endParaRPr lang="en-US" sz="2917" b="1" dirty="0">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17" name="AutoShape 9">
              <a:extLst>
                <a:ext uri="{FF2B5EF4-FFF2-40B4-BE49-F238E27FC236}">
                  <a16:creationId xmlns:a16="http://schemas.microsoft.com/office/drawing/2014/main" id="{C5EF27A2-4E0D-62A1-150F-9326C393F0F8}"/>
                </a:ext>
              </a:extLst>
            </p:cNvPr>
            <p:cNvSpPr/>
            <p:nvPr/>
          </p:nvSpPr>
          <p:spPr>
            <a:xfrm>
              <a:off x="0" y="12700"/>
              <a:ext cx="5753100" cy="0"/>
            </a:xfrm>
            <a:prstGeom prst="line">
              <a:avLst/>
            </a:prstGeom>
            <a:ln w="25400" cap="flat">
              <a:solidFill>
                <a:srgbClr val="EFE293"/>
              </a:solidFill>
              <a:prstDash val="solid"/>
              <a:headEnd type="none" w="sm" len="sm"/>
              <a:tailEnd type="none" w="sm" len="sm"/>
            </a:ln>
          </p:spPr>
        </p:sp>
      </p:grpSp>
      <p:grpSp>
        <p:nvGrpSpPr>
          <p:cNvPr id="18" name="Group 10">
            <a:extLst>
              <a:ext uri="{FF2B5EF4-FFF2-40B4-BE49-F238E27FC236}">
                <a16:creationId xmlns:a16="http://schemas.microsoft.com/office/drawing/2014/main" id="{09002FBE-C30A-65E7-9AC9-AFEFC6C125DB}"/>
              </a:ext>
            </a:extLst>
          </p:cNvPr>
          <p:cNvGrpSpPr/>
          <p:nvPr/>
        </p:nvGrpSpPr>
        <p:grpSpPr>
          <a:xfrm>
            <a:off x="8174036" y="2989684"/>
            <a:ext cx="3079750" cy="2108081"/>
            <a:chOff x="0" y="12700"/>
            <a:chExt cx="6159500" cy="4216161"/>
          </a:xfrm>
        </p:grpSpPr>
        <p:sp>
          <p:nvSpPr>
            <p:cNvPr id="19" name="TextBox 11">
              <a:extLst>
                <a:ext uri="{FF2B5EF4-FFF2-40B4-BE49-F238E27FC236}">
                  <a16:creationId xmlns:a16="http://schemas.microsoft.com/office/drawing/2014/main" id="{8D0B6648-AF69-40EA-05F1-8A69C27BD9F4}"/>
                </a:ext>
              </a:extLst>
            </p:cNvPr>
            <p:cNvSpPr txBox="1"/>
            <p:nvPr/>
          </p:nvSpPr>
          <p:spPr>
            <a:xfrm>
              <a:off x="0" y="1561466"/>
              <a:ext cx="6159500" cy="2667395"/>
            </a:xfrm>
            <a:prstGeom prst="rect">
              <a:avLst/>
            </a:prstGeom>
          </p:spPr>
          <p:txBody>
            <a:bodyPr lIns="0" tIns="0" rIns="0" bIns="0" rtlCol="0" anchor="t">
              <a:spAutoFit/>
            </a:bodyPr>
            <a:lstStyle/>
            <a:p>
              <a:pPr algn="just">
                <a:lnSpc>
                  <a:spcPts val="2583"/>
                </a:lnSpc>
                <a:spcBef>
                  <a:spcPts val="500"/>
                </a:spcBef>
                <a:spcAft>
                  <a:spcPts val="500"/>
                </a:spcAft>
              </a:pPr>
              <a:r>
                <a:rPr lang="en-US" sz="2500" spc="-83" dirty="0" err="1">
                  <a:latin typeface="Times New Roman" panose="02020603050405020304" pitchFamily="18" charset="0"/>
                  <a:ea typeface="TT Interphases"/>
                  <a:cs typeface="Times New Roman" panose="02020603050405020304" pitchFamily="18" charset="0"/>
                  <a:sym typeface="TT Interphases"/>
                </a:rPr>
                <a:t>Nếu</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vượt</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thẩm</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quyền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cần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tạm</a:t>
              </a:r>
              <a:r>
                <a:rPr lang="en-US" sz="2500" spc="-83" dirty="0">
                  <a:latin typeface="Times New Roman" panose="02020603050405020304" pitchFamily="18" charset="0"/>
                  <a:ea typeface="TT Interphases"/>
                  <a:cs typeface="Times New Roman" panose="02020603050405020304" pitchFamily="18" charset="0"/>
                  <a:sym typeface="TT Interphases Bold"/>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dừng</a:t>
              </a:r>
              <a:r>
                <a:rPr lang="en-US" sz="2500" spc="-83" dirty="0">
                  <a:latin typeface="Times New Roman" panose="02020603050405020304" pitchFamily="18" charset="0"/>
                  <a:ea typeface="TT Interphases"/>
                  <a:cs typeface="Times New Roman" panose="02020603050405020304" pitchFamily="18" charset="0"/>
                  <a:sym typeface="TT Interphases Bold"/>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bỏ</a:t>
              </a:r>
              <a:r>
                <a:rPr lang="en-US" sz="2500" spc="-83" dirty="0">
                  <a:latin typeface="Times New Roman" panose="02020603050405020304" pitchFamily="18" charset="0"/>
                  <a:ea typeface="TT Interphases"/>
                  <a:cs typeface="Times New Roman" panose="02020603050405020304" pitchFamily="18" charset="0"/>
                  <a:sym typeface="TT Interphases Bold"/>
                </a:rPr>
                <a:t> </a:t>
              </a:r>
              <a:r>
                <a:rPr lang="en-US" sz="2500" spc="-83" dirty="0" err="1">
                  <a:latin typeface="Times New Roman" panose="02020603050405020304" pitchFamily="18" charset="0"/>
                  <a:ea typeface="TT Interphases"/>
                  <a:cs typeface="Times New Roman" panose="02020603050405020304" pitchFamily="18" charset="0"/>
                  <a:sym typeface="TT Interphases Bold"/>
                </a:rPr>
                <a:t>phiếu</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niêm</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phong</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hòm</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phiếu</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và</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tài</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liệu</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để</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quản</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lý</a:t>
              </a:r>
              <a:r>
                <a:rPr lang="en-US" sz="2500" spc="-83" dirty="0">
                  <a:latin typeface="Times New Roman" panose="02020603050405020304" pitchFamily="18" charset="0"/>
                  <a:ea typeface="TT Interphases"/>
                  <a:cs typeface="Times New Roman" panose="02020603050405020304" pitchFamily="18" charset="0"/>
                  <a:sym typeface="TT Interphases"/>
                </a:rPr>
                <a:t> </a:t>
              </a:r>
              <a:r>
                <a:rPr lang="en-US" sz="2500" spc="-83" dirty="0" err="1">
                  <a:latin typeface="Times New Roman" panose="02020603050405020304" pitchFamily="18" charset="0"/>
                  <a:ea typeface="TT Interphases"/>
                  <a:cs typeface="Times New Roman" panose="02020603050405020304" pitchFamily="18" charset="0"/>
                  <a:sym typeface="TT Interphases"/>
                </a:rPr>
                <a:t>chặt</a:t>
              </a:r>
              <a:r>
                <a:rPr lang="en-US" sz="2500" spc="-83" dirty="0">
                  <a:latin typeface="Times New Roman" panose="02020603050405020304" pitchFamily="18" charset="0"/>
                  <a:ea typeface="TT Interphases"/>
                  <a:cs typeface="Times New Roman" panose="02020603050405020304" pitchFamily="18" charset="0"/>
                  <a:sym typeface="TT Interphases"/>
                </a:rPr>
                <a:t>.</a:t>
              </a:r>
            </a:p>
          </p:txBody>
        </p:sp>
        <p:sp>
          <p:nvSpPr>
            <p:cNvPr id="20" name="TextBox 12">
              <a:extLst>
                <a:ext uri="{FF2B5EF4-FFF2-40B4-BE49-F238E27FC236}">
                  <a16:creationId xmlns:a16="http://schemas.microsoft.com/office/drawing/2014/main" id="{848136D4-6C08-74E7-0BFD-84E3AEAD8057}"/>
                </a:ext>
              </a:extLst>
            </p:cNvPr>
            <p:cNvSpPr txBox="1"/>
            <p:nvPr/>
          </p:nvSpPr>
          <p:spPr>
            <a:xfrm>
              <a:off x="0" y="614046"/>
              <a:ext cx="6159500" cy="598498"/>
            </a:xfrm>
            <a:prstGeom prst="rect">
              <a:avLst/>
            </a:prstGeom>
          </p:spPr>
          <p:txBody>
            <a:bodyPr lIns="0" tIns="0" rIns="0" bIns="0" rtlCol="0" anchor="t">
              <a:spAutoFit/>
            </a:bodyPr>
            <a:lstStyle/>
            <a:p>
              <a:pPr>
                <a:lnSpc>
                  <a:spcPts val="2240"/>
                </a:lnSpc>
                <a:spcBef>
                  <a:spcPct val="0"/>
                </a:spcBef>
              </a:pP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Niêm</a:t>
              </a:r>
              <a:r>
                <a:rPr lang="en-US" sz="2917" b="1" dirty="0">
                  <a:latin typeface="Times New Roman" panose="02020603050405020304" pitchFamily="18" charset="0"/>
                  <a:ea typeface="Georgia Pro Condensed Light"/>
                  <a:cs typeface="Times New Roman" panose="02020603050405020304" pitchFamily="18" charset="0"/>
                  <a:sym typeface="Georgia Pro Condensed Light"/>
                </a:rPr>
                <a:t> </a:t>
              </a:r>
              <a:r>
                <a:rPr lang="en-US" sz="2917" b="1" dirty="0" err="1">
                  <a:latin typeface="Times New Roman" panose="02020603050405020304" pitchFamily="18" charset="0"/>
                  <a:ea typeface="Georgia Pro Condensed Light"/>
                  <a:cs typeface="Times New Roman" panose="02020603050405020304" pitchFamily="18" charset="0"/>
                  <a:sym typeface="Georgia Pro Condensed Light"/>
                </a:rPr>
                <a:t>phong</a:t>
              </a:r>
              <a:endParaRPr lang="en-US" sz="2917" b="1" dirty="0">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21" name="AutoShape 13">
              <a:extLst>
                <a:ext uri="{FF2B5EF4-FFF2-40B4-BE49-F238E27FC236}">
                  <a16:creationId xmlns:a16="http://schemas.microsoft.com/office/drawing/2014/main" id="{103E55E1-6F3E-5E2C-E598-2FAF18F95A9A}"/>
                </a:ext>
              </a:extLst>
            </p:cNvPr>
            <p:cNvSpPr/>
            <p:nvPr/>
          </p:nvSpPr>
          <p:spPr>
            <a:xfrm>
              <a:off x="0" y="12700"/>
              <a:ext cx="5753100" cy="0"/>
            </a:xfrm>
            <a:prstGeom prst="line">
              <a:avLst/>
            </a:prstGeom>
            <a:ln w="25400" cap="flat">
              <a:solidFill>
                <a:srgbClr val="EFE293"/>
              </a:solidFill>
              <a:prstDash val="solid"/>
              <a:headEnd type="none" w="sm" len="sm"/>
              <a:tailEnd type="none" w="sm" len="sm"/>
            </a:ln>
          </p:spPr>
        </p:sp>
      </p:grpSp>
      <p:sp>
        <p:nvSpPr>
          <p:cNvPr id="24" name="Rectangle: Rounded Corners 23">
            <a:extLst>
              <a:ext uri="{FF2B5EF4-FFF2-40B4-BE49-F238E27FC236}">
                <a16:creationId xmlns:a16="http://schemas.microsoft.com/office/drawing/2014/main" id="{1EC25BC1-187B-4BDE-D455-19321837E9EA}"/>
              </a:ext>
            </a:extLst>
          </p:cNvPr>
          <p:cNvSpPr/>
          <p:nvPr/>
        </p:nvSpPr>
        <p:spPr>
          <a:xfrm>
            <a:off x="1426028" y="1698057"/>
            <a:ext cx="9339943" cy="71755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Times New Roman" panose="02020603050405020304" pitchFamily="18" charset="0"/>
                <a:ea typeface="Libre Baskerville" pitchFamily="34" charset="-122"/>
                <a:cs typeface="Times New Roman" panose="02020603050405020304" pitchFamily="18" charset="0"/>
              </a:rPr>
              <a:t>Xử lý tình huống bất thường trong quá trình bỏ phiếu</a:t>
            </a:r>
          </a:p>
        </p:txBody>
      </p:sp>
    </p:spTree>
    <p:extLst>
      <p:ext uri="{BB962C8B-B14F-4D97-AF65-F5344CB8AC3E}">
        <p14:creationId xmlns:p14="http://schemas.microsoft.com/office/powerpoint/2010/main" val="222362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91248" y="380678"/>
            <a:ext cx="3977084" cy="410964"/>
          </a:xfrm>
          <a:prstGeom prst="rect">
            <a:avLst/>
          </a:prstGeom>
          <a:noFill/>
          <a:ln/>
        </p:spPr>
        <p:txBody>
          <a:bodyPr wrap="none" lIns="0" tIns="0" rIns="0" bIns="0" rtlCol="0" anchor="t"/>
          <a:lstStyle/>
          <a:p>
            <a:pPr algn="ctr">
              <a:lnSpc>
                <a:spcPts val="3208"/>
              </a:lnSpc>
            </a:pPr>
            <a:r>
              <a:rPr lang="en-US" sz="4167" b="1" dirty="0">
                <a:solidFill>
                  <a:srgbClr val="403CCF"/>
                </a:solidFill>
                <a:latin typeface="Times New Roman" panose="02020603050405020304" pitchFamily="18" charset="0"/>
                <a:cs typeface="Times New Roman" panose="02020603050405020304" pitchFamily="18" charset="0"/>
              </a:rPr>
              <a:t>I. MỤC ĐÍCH, YÊU CẦU</a:t>
            </a:r>
            <a:endParaRPr lang="en-US" sz="4167" b="1"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D1C500AA-4999-2783-7EC0-864E05781DB1}"/>
              </a:ext>
            </a:extLst>
          </p:cNvPr>
          <p:cNvGrpSpPr/>
          <p:nvPr/>
        </p:nvGrpSpPr>
        <p:grpSpPr>
          <a:xfrm>
            <a:off x="4112889" y="3109697"/>
            <a:ext cx="8110887" cy="1283693"/>
            <a:chOff x="4081112" y="969864"/>
            <a:chExt cx="8110887" cy="1283693"/>
          </a:xfrm>
        </p:grpSpPr>
        <p:sp>
          <p:nvSpPr>
            <p:cNvPr id="4" name="Shape 1"/>
            <p:cNvSpPr/>
            <p:nvPr/>
          </p:nvSpPr>
          <p:spPr>
            <a:xfrm>
              <a:off x="4081112" y="969864"/>
              <a:ext cx="8110887" cy="1283693"/>
            </a:xfrm>
            <a:prstGeom prst="roundRect">
              <a:avLst>
                <a:gd name="adj" fmla="val 1537"/>
              </a:avLst>
            </a:prstGeom>
            <a:solidFill>
              <a:srgbClr val="EAE8F3"/>
            </a:solidFill>
            <a:ln/>
          </p:spPr>
        </p:sp>
        <p:pic>
          <p:nvPicPr>
            <p:cNvPr id="5" name="Image 1" descr="preencoded.png"/>
            <p:cNvPicPr>
              <a:picLocks noChangeAspect="1"/>
            </p:cNvPicPr>
            <p:nvPr/>
          </p:nvPicPr>
          <p:blipFill>
            <a:blip r:embed="rId3"/>
            <a:stretch>
              <a:fillRect/>
            </a:stretch>
          </p:blipFill>
          <p:spPr>
            <a:xfrm>
              <a:off x="4282156" y="1012527"/>
              <a:ext cx="394494" cy="394494"/>
            </a:xfrm>
            <a:prstGeom prst="rect">
              <a:avLst/>
            </a:prstGeom>
          </p:spPr>
        </p:pic>
        <p:sp>
          <p:nvSpPr>
            <p:cNvPr id="8" name="Text 3"/>
            <p:cNvSpPr/>
            <p:nvPr/>
          </p:nvSpPr>
          <p:spPr>
            <a:xfrm>
              <a:off x="4282156" y="1807255"/>
              <a:ext cx="7318104" cy="386273"/>
            </a:xfrm>
            <a:prstGeom prst="rect">
              <a:avLst/>
            </a:prstGeom>
            <a:noFill/>
            <a:ln/>
          </p:spPr>
          <p:txBody>
            <a:bodyPr wrap="none" lIns="0" tIns="0" rIns="0" bIns="0" rtlCol="0" anchor="t"/>
            <a:lstStyle/>
            <a:p>
              <a:pPr>
                <a:lnSpc>
                  <a:spcPts val="1625"/>
                </a:lnSpc>
              </a:pPr>
              <a:r>
                <a:rPr lang="en-US" sz="2800" dirty="0">
                  <a:solidFill>
                    <a:srgbClr val="49495A"/>
                  </a:solidFill>
                  <a:latin typeface="Times New Roman" panose="02020603050405020304" pitchFamily="18" charset="0"/>
                  <a:ea typeface="Open Sans" pitchFamily="34" charset="-122"/>
                  <a:cs typeface="Times New Roman" panose="02020603050405020304" pitchFamily="18" charset="0"/>
                </a:rPr>
                <a:t>Hiểu rõ nghiệp vụ theo Thông tư số 21/2025/TT-BNV</a:t>
              </a:r>
              <a:endParaRPr lang="en-US" sz="2800" dirty="0"/>
            </a:p>
          </p:txBody>
        </p:sp>
        <p:sp>
          <p:nvSpPr>
            <p:cNvPr id="7" name="Text 2"/>
            <p:cNvSpPr/>
            <p:nvPr/>
          </p:nvSpPr>
          <p:spPr>
            <a:xfrm>
              <a:off x="4877694" y="1204439"/>
              <a:ext cx="4035300" cy="394493"/>
            </a:xfrm>
            <a:prstGeom prst="rect">
              <a:avLst/>
            </a:prstGeom>
            <a:noFill/>
            <a:ln/>
          </p:spPr>
          <p:txBody>
            <a:bodyPr wrap="none" lIns="0" tIns="0" rIns="0" bIns="0" rtlCol="0" anchor="t"/>
            <a:lstStyle/>
            <a:p>
              <a:pPr>
                <a:lnSpc>
                  <a:spcPts val="1583"/>
                </a:lnSpc>
              </a:pP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Nắm vững nghiệp vụ</a:t>
              </a:r>
              <a:endParaRPr lang="en-US" sz="3000" b="1" dirty="0">
                <a:latin typeface="Times New Roman" panose="02020603050405020304" pitchFamily="18" charset="0"/>
                <a:cs typeface="Times New Roman" panose="02020603050405020304" pitchFamily="18" charset="0"/>
              </a:endParaRPr>
            </a:p>
          </p:txBody>
        </p:sp>
      </p:grpSp>
      <p:sp>
        <p:nvSpPr>
          <p:cNvPr id="14" name="Shape 7"/>
          <p:cNvSpPr/>
          <p:nvPr/>
        </p:nvSpPr>
        <p:spPr>
          <a:xfrm>
            <a:off x="4081112" y="4910524"/>
            <a:ext cx="8110888" cy="1853383"/>
          </a:xfrm>
          <a:prstGeom prst="roundRect">
            <a:avLst>
              <a:gd name="adj" fmla="val 1537"/>
            </a:avLst>
          </a:prstGeom>
          <a:solidFill>
            <a:srgbClr val="EAE8F3"/>
          </a:solidFill>
          <a:ln/>
        </p:spPr>
      </p:sp>
      <p:pic>
        <p:nvPicPr>
          <p:cNvPr id="15" name="Image 5" descr="preencoded.png"/>
          <p:cNvPicPr>
            <a:picLocks noChangeAspect="1"/>
          </p:cNvPicPr>
          <p:nvPr/>
        </p:nvPicPr>
        <p:blipFill>
          <a:blip r:embed="rId4"/>
          <a:stretch>
            <a:fillRect/>
          </a:stretch>
        </p:blipFill>
        <p:spPr>
          <a:xfrm>
            <a:off x="4303191" y="5027187"/>
            <a:ext cx="394494" cy="394494"/>
          </a:xfrm>
          <a:prstGeom prst="rect">
            <a:avLst/>
          </a:prstGeom>
        </p:spPr>
      </p:pic>
      <p:pic>
        <p:nvPicPr>
          <p:cNvPr id="16" name="Image 6" descr="preencoded.png"/>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72187" y="5150435"/>
            <a:ext cx="177503" cy="177503"/>
          </a:xfrm>
          <a:prstGeom prst="rect">
            <a:avLst/>
          </a:prstGeom>
        </p:spPr>
      </p:pic>
      <p:sp>
        <p:nvSpPr>
          <p:cNvPr id="17" name="Text 8"/>
          <p:cNvSpPr/>
          <p:nvPr/>
        </p:nvSpPr>
        <p:spPr>
          <a:xfrm>
            <a:off x="4987727" y="5196475"/>
            <a:ext cx="1643956" cy="205482"/>
          </a:xfrm>
          <a:prstGeom prst="rect">
            <a:avLst/>
          </a:prstGeom>
          <a:noFill/>
          <a:ln/>
        </p:spPr>
        <p:txBody>
          <a:bodyPr wrap="none" lIns="0" tIns="0" rIns="0" bIns="0" rtlCol="0" anchor="t"/>
          <a:lstStyle/>
          <a:p>
            <a:pPr>
              <a:lnSpc>
                <a:spcPts val="1583"/>
              </a:lnSpc>
            </a:pP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Phòng</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tránh</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những</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sai</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sót</a:t>
            </a:r>
            <a:endParaRPr lang="en-US" sz="30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66913"/>
            <a:ext cx="3813243" cy="3748133"/>
          </a:xfrm>
          <a:prstGeom prst="rect">
            <a:avLst/>
          </a:prstGeom>
        </p:spPr>
      </p:pic>
      <p:grpSp>
        <p:nvGrpSpPr>
          <p:cNvPr id="26" name="Group 25">
            <a:extLst>
              <a:ext uri="{FF2B5EF4-FFF2-40B4-BE49-F238E27FC236}">
                <a16:creationId xmlns:a16="http://schemas.microsoft.com/office/drawing/2014/main" id="{F8135BE1-B76E-1D9E-6CFF-1AEA458EF4BA}"/>
              </a:ext>
            </a:extLst>
          </p:cNvPr>
          <p:cNvGrpSpPr/>
          <p:nvPr/>
        </p:nvGrpSpPr>
        <p:grpSpPr>
          <a:xfrm>
            <a:off x="4081112" y="1039637"/>
            <a:ext cx="8110887" cy="1691488"/>
            <a:chOff x="4058179" y="2908707"/>
            <a:chExt cx="8110887" cy="1691488"/>
          </a:xfrm>
        </p:grpSpPr>
        <p:sp>
          <p:nvSpPr>
            <p:cNvPr id="9" name="Shape 4"/>
            <p:cNvSpPr/>
            <p:nvPr/>
          </p:nvSpPr>
          <p:spPr>
            <a:xfrm>
              <a:off x="4058179" y="2908707"/>
              <a:ext cx="8110887" cy="1691488"/>
            </a:xfrm>
            <a:prstGeom prst="roundRect">
              <a:avLst>
                <a:gd name="adj" fmla="val 1537"/>
              </a:avLst>
            </a:prstGeom>
            <a:solidFill>
              <a:srgbClr val="EAE8F3"/>
            </a:solidFill>
            <a:ln/>
          </p:spPr>
        </p:sp>
        <p:pic>
          <p:nvPicPr>
            <p:cNvPr id="10" name="Image 3" descr="preencoded.png"/>
            <p:cNvPicPr>
              <a:picLocks noChangeAspect="1"/>
            </p:cNvPicPr>
            <p:nvPr/>
          </p:nvPicPr>
          <p:blipFill>
            <a:blip r:embed="rId8"/>
            <a:stretch>
              <a:fillRect/>
            </a:stretch>
          </p:blipFill>
          <p:spPr>
            <a:xfrm>
              <a:off x="4303191" y="3011716"/>
              <a:ext cx="394494" cy="394494"/>
            </a:xfrm>
            <a:prstGeom prst="rect">
              <a:avLst/>
            </a:prstGeom>
          </p:spPr>
        </p:pic>
        <p:pic>
          <p:nvPicPr>
            <p:cNvPr id="11" name="Image 4" descr="preencoded.png"/>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272187" y="3180104"/>
              <a:ext cx="177503" cy="177503"/>
            </a:xfrm>
            <a:prstGeom prst="rect">
              <a:avLst/>
            </a:prstGeom>
          </p:spPr>
        </p:pic>
        <p:sp>
          <p:nvSpPr>
            <p:cNvPr id="12" name="Text 5"/>
            <p:cNvSpPr/>
            <p:nvPr/>
          </p:nvSpPr>
          <p:spPr>
            <a:xfrm>
              <a:off x="4877694" y="3191535"/>
              <a:ext cx="1753989" cy="205482"/>
            </a:xfrm>
            <a:prstGeom prst="rect">
              <a:avLst/>
            </a:prstGeom>
            <a:noFill/>
            <a:ln/>
          </p:spPr>
          <p:txBody>
            <a:bodyPr wrap="none" lIns="0" tIns="0" rIns="0" bIns="0" rtlCol="0" anchor="t"/>
            <a:lstStyle/>
            <a:p>
              <a:pPr>
                <a:lnSpc>
                  <a:spcPts val="1583"/>
                </a:lnSpc>
              </a:pP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Nắm</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vững</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chức</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năng</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nhiệm</a:t>
              </a:r>
              <a:r>
                <a:rPr lang="en-US" sz="30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vụ</a:t>
              </a:r>
              <a:endParaRPr lang="en-US" sz="30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C409BCC-050B-94BC-A6AB-2A69EC518574}"/>
                </a:ext>
              </a:extLst>
            </p:cNvPr>
            <p:cNvSpPr/>
            <p:nvPr/>
          </p:nvSpPr>
          <p:spPr>
            <a:xfrm>
              <a:off x="4257324" y="3438542"/>
              <a:ext cx="7712596" cy="1008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Nắm</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rõ</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chức</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năng</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nhiệm</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vụ</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Ban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bầu</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cử</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b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b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Tổ</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bầu</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cử</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Ủy</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ban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bầu</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latin typeface="Times New Roman" panose="02020603050405020304" pitchFamily="18" charset="0"/>
                  <a:cs typeface="Times New Roman" panose="02020603050405020304" pitchFamily="18" charset="0"/>
                </a:rPr>
                <a:t>cử</a:t>
              </a:r>
              <a:endParaRPr lang="vi-VN"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58788208-C3C4-FFDC-8BF5-114BF8834256}"/>
              </a:ext>
            </a:extLst>
          </p:cNvPr>
          <p:cNvSpPr/>
          <p:nvPr/>
        </p:nvSpPr>
        <p:spPr>
          <a:xfrm>
            <a:off x="4303191" y="5538344"/>
            <a:ext cx="7712596" cy="1192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chemeClr val="tx1">
                    <a:lumMod val="75000"/>
                    <a:lumOff val="25000"/>
                  </a:schemeClr>
                </a:solidFill>
                <a:latin typeface="Times New Roman" panose="02020603050405020304" pitchFamily="18" charset="0"/>
                <a:cs typeface="Times New Roman" panose="02020603050405020304" pitchFamily="18" charset="0"/>
              </a:rPr>
              <a:t>Truyền đạt kinh nghiệm rút ra trong thực hiện của các đợt bầu cử trước, lưu ý kỹ các sai sót thường gặp trong quá trình tổ chức thực hiện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8FF69-5175-4480-8C51-A83C5A166A7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03A3BB8-D6E5-8121-9371-255F2FA85C42}"/>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448F113-AEC6-B040-51E9-61C8E4D03A52}"/>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621C93A6-1E95-75CF-C1DE-2873CFC62285}"/>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8" name="Rectangle: Rounded Corners 27">
            <a:extLst>
              <a:ext uri="{FF2B5EF4-FFF2-40B4-BE49-F238E27FC236}">
                <a16:creationId xmlns:a16="http://schemas.microsoft.com/office/drawing/2014/main" id="{AD235E15-40FC-A170-0BA8-C662376B5077}"/>
              </a:ext>
            </a:extLst>
          </p:cNvPr>
          <p:cNvSpPr/>
          <p:nvPr/>
        </p:nvSpPr>
        <p:spPr>
          <a:xfrm>
            <a:off x="2478520" y="1528961"/>
            <a:ext cx="8200366" cy="71755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Times New Roman" panose="02020603050405020304" pitchFamily="18" charset="0"/>
                <a:ea typeface="Libre Baskerville" pitchFamily="34" charset="-122"/>
                <a:cs typeface="Times New Roman" panose="02020603050405020304" pitchFamily="18" charset="0"/>
              </a:rPr>
              <a:t>Quyền được quay phim, chụp ảnh</a:t>
            </a:r>
            <a:endParaRPr lang="vi-VN" sz="3000" dirty="0">
              <a:solidFill>
                <a:schemeClr val="tx1"/>
              </a:solidFill>
            </a:endParaRPr>
          </a:p>
        </p:txBody>
      </p:sp>
      <p:sp>
        <p:nvSpPr>
          <p:cNvPr id="2" name="Text 0">
            <a:extLst>
              <a:ext uri="{FF2B5EF4-FFF2-40B4-BE49-F238E27FC236}">
                <a16:creationId xmlns:a16="http://schemas.microsoft.com/office/drawing/2014/main" id="{94B8F97B-7D86-BB6D-02FE-908257F95C0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26F6ED-B3E2-4B26-62A6-8FEC2B5D6A57}"/>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9A2E0C3-0897-9C65-E034-6E00538D3C00}"/>
              </a:ext>
            </a:extLst>
          </p:cNvPr>
          <p:cNvSpPr/>
          <p:nvPr/>
        </p:nvSpPr>
        <p:spPr>
          <a:xfrm>
            <a:off x="546705" y="2626046"/>
            <a:ext cx="11098589" cy="3785652"/>
          </a:xfrm>
          <a:prstGeom prst="rect">
            <a:avLst/>
          </a:prstGeom>
        </p:spPr>
        <p:txBody>
          <a:bodyPr wrap="square">
            <a:spAutoFit/>
          </a:bodyPr>
          <a:lstStyle/>
          <a:p>
            <a:pPr marL="380985" indent="-380985" algn="just">
              <a:buFont typeface="Wingdings" panose="05000000000000000000" pitchFamily="2" charset="2"/>
              <a:buChar char="v"/>
            </a:pPr>
            <a:r>
              <a:rPr lang="en-US" sz="3000" dirty="0">
                <a:solidFill>
                  <a:srgbClr val="002060"/>
                </a:solidFill>
                <a:latin typeface="Times New Roman" panose="02020603050405020304" pitchFamily="18" charset="0"/>
                <a:cs typeface="Times New Roman" panose="02020603050405020304" pitchFamily="18" charset="0"/>
              </a:rPr>
              <a:t>Ở </a:t>
            </a:r>
            <a:r>
              <a:rPr lang="en-US" sz="3000" dirty="0" err="1">
                <a:solidFill>
                  <a:srgbClr val="002060"/>
                </a:solidFill>
                <a:latin typeface="Times New Roman" panose="02020603050405020304" pitchFamily="18" charset="0"/>
                <a:cs typeface="Times New Roman" panose="02020603050405020304" pitchFamily="18" charset="0"/>
              </a:rPr>
              <a:t>phía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ngoài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phòng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và</a:t>
            </a:r>
            <a:r>
              <a:rPr lang="en-US" sz="3000"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không</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được</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làm</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ảnh</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hưởng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đến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hoạt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động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bình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thường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Tổ</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việc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tri.</a:t>
            </a:r>
          </a:p>
          <a:p>
            <a:pPr marL="380985" indent="-380985" algn="just">
              <a:buFont typeface="Wingdings" panose="05000000000000000000" pitchFamily="2" charset="2"/>
              <a:buChar char="v"/>
            </a:pPr>
            <a:endParaRPr lang="en-US" sz="3000" dirty="0">
              <a:solidFill>
                <a:srgbClr val="002060"/>
              </a:solidFill>
              <a:latin typeface="Times New Roman" panose="02020603050405020304" pitchFamily="18" charset="0"/>
              <a:cs typeface="Times New Roman" panose="02020603050405020304" pitchFamily="18" charset="0"/>
            </a:endParaRPr>
          </a:p>
          <a:p>
            <a:pPr marL="380985" indent="-380985" algn="just">
              <a:buFont typeface="Wingdings" panose="05000000000000000000" pitchFamily="2" charset="2"/>
              <a:buChar char="v"/>
            </a:pPr>
            <a:r>
              <a:rPr lang="en-US" sz="3000" dirty="0">
                <a:solidFill>
                  <a:srgbClr val="002060"/>
                </a:solidFill>
                <a:latin typeface="Times New Roman" panose="02020603050405020304" pitchFamily="18" charset="0"/>
                <a:cs typeface="Times New Roman" panose="02020603050405020304" pitchFamily="18" charset="0"/>
              </a:rPr>
              <a:t>Ở </a:t>
            </a:r>
            <a:r>
              <a:rPr lang="en-US" sz="3000" dirty="0" err="1">
                <a:solidFill>
                  <a:srgbClr val="002060"/>
                </a:solidFill>
                <a:latin typeface="Times New Roman" panose="02020603050405020304" pitchFamily="18" charset="0"/>
                <a:cs typeface="Times New Roman" panose="02020603050405020304" pitchFamily="18" charset="0"/>
              </a:rPr>
              <a:t>trong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phòng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nếu</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được</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Tổ</a:t>
            </a:r>
            <a:r>
              <a:rPr lang="en-US" sz="3000" u="sng"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002060"/>
                </a:solidFill>
                <a:latin typeface="Times New Roman" panose="02020603050405020304" pitchFamily="18" charset="0"/>
                <a:cs typeface="Times New Roman" panose="02020603050405020304" pitchFamily="18" charset="0"/>
              </a:rPr>
              <a:t>trưởng</a:t>
            </a:r>
            <a:r>
              <a:rPr lang="en-US" sz="3000" u="sng" dirty="0">
                <a:solidFill>
                  <a:srgbClr val="002060"/>
                </a:solidFill>
                <a:latin typeface="Times New Roman" panose="02020603050405020304" pitchFamily="18" charset="0"/>
                <a:cs typeface="Times New Roman" panose="02020603050405020304" pitchFamily="18" charset="0"/>
              </a:rPr>
              <a:t> </a:t>
            </a:r>
            <a:r>
              <a:rPr lang="vi-VN" sz="3000" u="sng" dirty="0">
                <a:solidFill>
                  <a:srgbClr val="002060"/>
                </a:solidFill>
                <a:latin typeface="Times New Roman" panose="02020603050405020304" pitchFamily="18" charset="0"/>
                <a:cs typeface="Times New Roman" panose="02020603050405020304" pitchFamily="18" charset="0"/>
              </a:rPr>
              <a:t>TBC </a:t>
            </a:r>
            <a:r>
              <a:rPr lang="en-US" sz="3000" u="sng" dirty="0" err="1">
                <a:solidFill>
                  <a:srgbClr val="002060"/>
                </a:solidFill>
                <a:latin typeface="Times New Roman" panose="02020603050405020304" pitchFamily="18" charset="0"/>
                <a:cs typeface="Times New Roman" panose="02020603050405020304" pitchFamily="18" charset="0"/>
              </a:rPr>
              <a:t>đồng</a:t>
            </a:r>
            <a:r>
              <a:rPr lang="en-US" sz="3000" u="sng" dirty="0">
                <a:solidFill>
                  <a:srgbClr val="002060"/>
                </a:solidFill>
                <a:latin typeface="Times New Roman" panose="02020603050405020304" pitchFamily="18" charset="0"/>
                <a:cs typeface="Times New Roman" panose="02020603050405020304" pitchFamily="18" charset="0"/>
              </a:rPr>
              <a:t> ý</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phải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bảo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đảm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bảo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mật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thông</a:t>
            </a:r>
            <a:r>
              <a:rPr lang="en-US" sz="3000" dirty="0">
                <a:solidFill>
                  <a:srgbClr val="002060"/>
                </a:solidFill>
                <a:latin typeface="Times New Roman" panose="02020603050405020304" pitchFamily="18" charset="0"/>
                <a:cs typeface="Times New Roman" panose="02020603050405020304" pitchFamily="18" charset="0"/>
              </a:rPr>
              <a:t> tin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các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tri. </a:t>
            </a:r>
          </a:p>
          <a:p>
            <a:pPr marL="380985" indent="-380985" algn="just">
              <a:buFont typeface="Wingdings" panose="05000000000000000000" pitchFamily="2" charset="2"/>
              <a:buChar char="v"/>
            </a:pPr>
            <a:endParaRPr lang="vi-VN" sz="3000" dirty="0">
              <a:solidFill>
                <a:srgbClr val="002060"/>
              </a:solidFill>
              <a:latin typeface="Times New Roman" panose="02020603050405020304" pitchFamily="18" charset="0"/>
              <a:cs typeface="Times New Roman" panose="02020603050405020304" pitchFamily="18" charset="0"/>
            </a:endParaRPr>
          </a:p>
          <a:p>
            <a:pPr marL="380985" indent="-380985" algn="just">
              <a:buFont typeface="Wingdings" panose="05000000000000000000" pitchFamily="2" charset="2"/>
              <a:buChar char="v"/>
            </a:pPr>
            <a:r>
              <a:rPr lang="en-US" sz="3000" dirty="0">
                <a:solidFill>
                  <a:srgbClr val="002060"/>
                </a:solidFill>
                <a:latin typeface="Times New Roman" panose="02020603050405020304" pitchFamily="18" charset="0"/>
                <a:cs typeface="Times New Roman" panose="02020603050405020304" pitchFamily="18" charset="0"/>
              </a:rPr>
              <a:t>Trường </a:t>
            </a:r>
            <a:r>
              <a:rPr lang="en-US" sz="3000" dirty="0" err="1">
                <a:solidFill>
                  <a:srgbClr val="002060"/>
                </a:solidFill>
                <a:latin typeface="Times New Roman" panose="02020603050405020304" pitchFamily="18" charset="0"/>
                <a:cs typeface="Times New Roman" panose="02020603050405020304" pitchFamily="18" charset="0"/>
              </a:rPr>
              <a:t>hợp</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làm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cản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trở</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ảnh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hưởng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đến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thì</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Tổ</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trưởng</a:t>
            </a:r>
            <a:r>
              <a:rPr lang="en-US" sz="3000" dirty="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TBC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có</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quyền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yêu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dừng</a:t>
            </a:r>
            <a:r>
              <a:rPr lang="en-US" sz="3000" dirty="0">
                <a:solidFill>
                  <a:srgbClr val="002060"/>
                </a:solidFill>
                <a:latin typeface="Times New Roman" panose="02020603050405020304" pitchFamily="18" charset="0"/>
                <a:cs typeface="Times New Roman" panose="02020603050405020304" pitchFamily="18" charset="0"/>
              </a:rPr>
              <a:t>.</a:t>
            </a:r>
            <a:endParaRPr lang="vi-VN" sz="3000" b="1" dirty="0">
              <a:solidFill>
                <a:srgbClr val="002060"/>
              </a:solidFill>
              <a:latin typeface="Times New Roman" panose="02020603050405020304" pitchFamily="18" charset="0"/>
              <a:cs typeface="Times New Roman" panose="02020603050405020304" pitchFamily="18" charset="0"/>
            </a:endParaRPr>
          </a:p>
        </p:txBody>
      </p:sp>
      <p:pic>
        <p:nvPicPr>
          <p:cNvPr id="27" name="Graphic 26" descr="Camera">
            <a:extLst>
              <a:ext uri="{FF2B5EF4-FFF2-40B4-BE49-F238E27FC236}">
                <a16:creationId xmlns:a16="http://schemas.microsoft.com/office/drawing/2014/main" id="{18D90B5B-A7C2-96C1-0112-043BA4120AE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1263" y="1126539"/>
            <a:ext cx="1380936" cy="1380936"/>
          </a:xfrm>
          <a:prstGeom prst="rect">
            <a:avLst/>
          </a:prstGeom>
        </p:spPr>
      </p:pic>
    </p:spTree>
    <p:extLst>
      <p:ext uri="{BB962C8B-B14F-4D97-AF65-F5344CB8AC3E}">
        <p14:creationId xmlns:p14="http://schemas.microsoft.com/office/powerpoint/2010/main" val="165162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43F-9348-5BFE-0545-3050D3D5DFC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40156BD-B2DE-5C78-FC2A-211A1258D3FE}"/>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12D0434-4C9C-970B-D30D-A35CCE55D22D}"/>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1D942261-10D2-A764-7CFF-6EEC9A3489DA}"/>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8" name="Rectangle: Rounded Corners 27">
            <a:extLst>
              <a:ext uri="{FF2B5EF4-FFF2-40B4-BE49-F238E27FC236}">
                <a16:creationId xmlns:a16="http://schemas.microsoft.com/office/drawing/2014/main" id="{0EA48CB7-6D46-11D8-A98A-5BA5150F1062}"/>
              </a:ext>
            </a:extLst>
          </p:cNvPr>
          <p:cNvSpPr/>
          <p:nvPr/>
        </p:nvSpPr>
        <p:spPr>
          <a:xfrm>
            <a:off x="5271345" y="853007"/>
            <a:ext cx="5950836" cy="71755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Times New Roman" panose="02020603050405020304" pitchFamily="18" charset="0"/>
                <a:ea typeface="Libre Baskerville" pitchFamily="34" charset="-122"/>
                <a:cs typeface="Times New Roman" panose="02020603050405020304" pitchFamily="18" charset="0"/>
              </a:rPr>
              <a:t>Sử dụng hòm phiếu phụ</a:t>
            </a:r>
            <a:endParaRPr lang="vi-VN" sz="3000" dirty="0">
              <a:solidFill>
                <a:schemeClr val="tx1"/>
              </a:solidFill>
            </a:endParaRPr>
          </a:p>
        </p:txBody>
      </p:sp>
      <p:sp>
        <p:nvSpPr>
          <p:cNvPr id="2" name="Text 0">
            <a:extLst>
              <a:ext uri="{FF2B5EF4-FFF2-40B4-BE49-F238E27FC236}">
                <a16:creationId xmlns:a16="http://schemas.microsoft.com/office/drawing/2014/main" id="{A52FAECA-A48C-1552-3079-19506005C62C}"/>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492B438-B25D-5E84-4502-ABDE0BC2778C}"/>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5" name="Text 2">
            <a:extLst>
              <a:ext uri="{FF2B5EF4-FFF2-40B4-BE49-F238E27FC236}">
                <a16:creationId xmlns:a16="http://schemas.microsoft.com/office/drawing/2014/main" id="{BC178065-F4DA-8553-FCC8-BFCBFADE1EC5}"/>
              </a:ext>
            </a:extLst>
          </p:cNvPr>
          <p:cNvSpPr/>
          <p:nvPr/>
        </p:nvSpPr>
        <p:spPr>
          <a:xfrm>
            <a:off x="6119483" y="3453655"/>
            <a:ext cx="2362696" cy="295275"/>
          </a:xfrm>
          <a:prstGeom prst="rect">
            <a:avLst/>
          </a:prstGeom>
          <a:noFill/>
          <a:ln/>
          <a:effectLst/>
        </p:spPr>
        <p:txBody>
          <a:bodyPr wrap="none" lIns="0" tIns="0" rIns="0" bIns="0" rtlCol="0" anchor="t"/>
          <a:lstStyle/>
          <a:p>
            <a:pPr>
              <a:lnSpc>
                <a:spcPts val="2292"/>
              </a:lnSpc>
            </a:pPr>
            <a:r>
              <a:rPr lang="en-US" sz="2500" b="1" dirty="0" err="1">
                <a:solidFill>
                  <a:srgbClr val="002060"/>
                </a:solidFill>
                <a:latin typeface="Times New Roman" panose="02020603050405020304" pitchFamily="18" charset="0"/>
                <a:cs typeface="Times New Roman" panose="02020603050405020304" pitchFamily="18" charset="0"/>
              </a:rPr>
              <a:t>Ốm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đau</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6" name="Text 3">
            <a:extLst>
              <a:ext uri="{FF2B5EF4-FFF2-40B4-BE49-F238E27FC236}">
                <a16:creationId xmlns:a16="http://schemas.microsoft.com/office/drawing/2014/main" id="{934E6E83-EB63-BE4D-057D-0AA874101201}"/>
              </a:ext>
            </a:extLst>
          </p:cNvPr>
          <p:cNvSpPr/>
          <p:nvPr/>
        </p:nvSpPr>
        <p:spPr>
          <a:xfrm>
            <a:off x="3024188" y="3428755"/>
            <a:ext cx="2362696" cy="295275"/>
          </a:xfrm>
          <a:prstGeom prst="rect">
            <a:avLst/>
          </a:prstGeom>
          <a:noFill/>
          <a:ln/>
          <a:effectLst/>
        </p:spPr>
        <p:txBody>
          <a:bodyPr wrap="none" lIns="0" tIns="0" rIns="0" bIns="0" rtlCol="0" anchor="t"/>
          <a:lstStyle/>
          <a:p>
            <a:pPr>
              <a:lnSpc>
                <a:spcPts val="2292"/>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Khuyết tật</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7" name="Text 4">
            <a:extLst>
              <a:ext uri="{FF2B5EF4-FFF2-40B4-BE49-F238E27FC236}">
                <a16:creationId xmlns:a16="http://schemas.microsoft.com/office/drawing/2014/main" id="{A2C7E619-214A-696F-07FB-03227099BA9C}"/>
              </a:ext>
            </a:extLst>
          </p:cNvPr>
          <p:cNvSpPr/>
          <p:nvPr/>
        </p:nvSpPr>
        <p:spPr>
          <a:xfrm>
            <a:off x="7888919" y="3228704"/>
            <a:ext cx="2362696" cy="282880"/>
          </a:xfrm>
          <a:prstGeom prst="rect">
            <a:avLst/>
          </a:prstGeom>
          <a:noFill/>
          <a:ln/>
          <a:effectLst/>
        </p:spPr>
        <p:txBody>
          <a:bodyPr wrap="none" lIns="0" tIns="0" rIns="0" bIns="0" rtlCol="0" anchor="t"/>
          <a:lstStyle/>
          <a:p>
            <a:pPr>
              <a:lnSpc>
                <a:spcPts val="2292"/>
              </a:lnSpc>
            </a:pPr>
            <a:r>
              <a:rPr lang="en-US" sz="2083" b="1" dirty="0" err="1">
                <a:solidFill>
                  <a:srgbClr val="002060"/>
                </a:solidFill>
                <a:latin typeface="Times New Roman" panose="02020603050405020304" pitchFamily="18" charset="0"/>
                <a:ea typeface="Libre Baskerville" pitchFamily="34" charset="-122"/>
                <a:cs typeface="Times New Roman" panose="02020603050405020304" pitchFamily="18" charset="0"/>
              </a:rPr>
              <a:t>Tạm</a:t>
            </a:r>
            <a:r>
              <a:rPr lang="en-US" sz="2083"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083"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giam</a:t>
            </a:r>
            <a:r>
              <a:rPr lang="en-US" sz="2083"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083" b="1" dirty="0" err="1">
                <a:solidFill>
                  <a:srgbClr val="002060"/>
                </a:solidFill>
                <a:latin typeface="Times New Roman" panose="02020603050405020304" pitchFamily="18" charset="0"/>
                <a:ea typeface="Libre Baskerville" pitchFamily="34" charset="-122"/>
                <a:cs typeface="Times New Roman" panose="02020603050405020304" pitchFamily="18" charset="0"/>
              </a:rPr>
              <a:t>tạm</a:t>
            </a:r>
            <a:r>
              <a:rPr lang="en-US" sz="2083"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083"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giữ</a:t>
            </a:r>
            <a:r>
              <a:rPr lang="en-US" sz="2083"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vi-VN"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 sở giáo dục, </a:t>
            </a:r>
            <a:endPar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2292"/>
              </a:lnSpc>
            </a:pPr>
            <a:r>
              <a:rPr lang="vi-VN"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cai nghiện</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2292"/>
              </a:lnSpc>
            </a:pP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83" b="1" spc="-8"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vi-VN" sz="2083" b="1" spc="-8"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83" b="1" dirty="0">
              <a:solidFill>
                <a:srgbClr val="002060"/>
              </a:solidFill>
              <a:latin typeface="Times New Roman" panose="02020603050405020304" pitchFamily="18" charset="0"/>
              <a:cs typeface="Times New Roman" panose="02020603050405020304" pitchFamily="18" charset="0"/>
            </a:endParaRPr>
          </a:p>
          <a:p>
            <a:pPr>
              <a:lnSpc>
                <a:spcPts val="2292"/>
              </a:lnSpc>
            </a:pPr>
            <a:endParaRPr lang="en-US" sz="1833" dirty="0"/>
          </a:p>
        </p:txBody>
      </p:sp>
      <p:sp>
        <p:nvSpPr>
          <p:cNvPr id="9" name="Text 5">
            <a:extLst>
              <a:ext uri="{FF2B5EF4-FFF2-40B4-BE49-F238E27FC236}">
                <a16:creationId xmlns:a16="http://schemas.microsoft.com/office/drawing/2014/main" id="{AAD9AEF2-3FF5-702E-42E4-799138388F9A}"/>
              </a:ext>
            </a:extLst>
          </p:cNvPr>
          <p:cNvSpPr/>
          <p:nvPr/>
        </p:nvSpPr>
        <p:spPr>
          <a:xfrm>
            <a:off x="661492" y="6091903"/>
            <a:ext cx="2362696" cy="295275"/>
          </a:xfrm>
          <a:prstGeom prst="rect">
            <a:avLst/>
          </a:prstGeom>
          <a:noFill/>
          <a:ln/>
          <a:effectLst/>
        </p:spPr>
        <p:txBody>
          <a:bodyPr wrap="none" lIns="0" tIns="0" rIns="0" bIns="0" rtlCol="0" anchor="t"/>
          <a:lstStyle/>
          <a:p>
            <a:pPr>
              <a:lnSpc>
                <a:spcPts val="2292"/>
              </a:lnSpc>
            </a:pP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Cách ly</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10" name="Text 6">
            <a:extLst>
              <a:ext uri="{FF2B5EF4-FFF2-40B4-BE49-F238E27FC236}">
                <a16:creationId xmlns:a16="http://schemas.microsoft.com/office/drawing/2014/main" id="{DBCDE1BC-7F59-1D37-889A-77ED0B48599A}"/>
              </a:ext>
            </a:extLst>
          </p:cNvPr>
          <p:cNvSpPr/>
          <p:nvPr/>
        </p:nvSpPr>
        <p:spPr>
          <a:xfrm>
            <a:off x="3024187" y="6042327"/>
            <a:ext cx="2362696" cy="295275"/>
          </a:xfrm>
          <a:prstGeom prst="rect">
            <a:avLst/>
          </a:prstGeom>
          <a:noFill/>
          <a:ln/>
          <a:effectLst/>
        </p:spPr>
        <p:txBody>
          <a:bodyPr wrap="none" lIns="0" tIns="0" rIns="0" bIns="0" rtlCol="0" anchor="t"/>
          <a:lstStyle/>
          <a:p>
            <a:pPr>
              <a:lnSpc>
                <a:spcPts val="2292"/>
              </a:lnSpc>
            </a:pPr>
            <a:r>
              <a:rPr lang="en-US" sz="2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Giàn</a:t>
            </a: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khoan</a:t>
            </a: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trình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biển</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11" name="Text 2">
            <a:extLst>
              <a:ext uri="{FF2B5EF4-FFF2-40B4-BE49-F238E27FC236}">
                <a16:creationId xmlns:a16="http://schemas.microsoft.com/office/drawing/2014/main" id="{2D38F500-0CA7-FE01-0F1E-474744E85CA0}"/>
              </a:ext>
            </a:extLst>
          </p:cNvPr>
          <p:cNvSpPr/>
          <p:nvPr/>
        </p:nvSpPr>
        <p:spPr>
          <a:xfrm>
            <a:off x="804728" y="3341199"/>
            <a:ext cx="2362696" cy="295275"/>
          </a:xfrm>
          <a:prstGeom prst="rect">
            <a:avLst/>
          </a:prstGeom>
          <a:noFill/>
          <a:ln/>
          <a:effectLst/>
        </p:spPr>
        <p:txBody>
          <a:bodyPr wrap="none" lIns="0" tIns="0" rIns="0" bIns="0" rtlCol="0" anchor="t"/>
          <a:lstStyle/>
          <a:p>
            <a:pPr>
              <a:lnSpc>
                <a:spcPts val="2292"/>
              </a:lnSpc>
            </a:pPr>
            <a:r>
              <a:rPr lang="en-US" sz="2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Già</a:t>
            </a: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yếu</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12" name="Text 2">
            <a:extLst>
              <a:ext uri="{FF2B5EF4-FFF2-40B4-BE49-F238E27FC236}">
                <a16:creationId xmlns:a16="http://schemas.microsoft.com/office/drawing/2014/main" id="{22CD73E5-439D-903E-B989-2CD2D5B4C418}"/>
              </a:ext>
            </a:extLst>
          </p:cNvPr>
          <p:cNvSpPr/>
          <p:nvPr/>
        </p:nvSpPr>
        <p:spPr>
          <a:xfrm>
            <a:off x="8859485" y="6078519"/>
            <a:ext cx="2362696" cy="295275"/>
          </a:xfrm>
          <a:prstGeom prst="rect">
            <a:avLst/>
          </a:prstGeom>
          <a:noFill/>
          <a:ln/>
          <a:effectLst/>
        </p:spPr>
        <p:txBody>
          <a:bodyPr wrap="none" lIns="0" tIns="0" rIns="0" bIns="0" rtlCol="0" anchor="t"/>
          <a:lstStyle/>
          <a:p>
            <a:pPr>
              <a:lnSpc>
                <a:spcPts val="2292"/>
              </a:lnSpc>
            </a:pPr>
            <a:r>
              <a:rPr lang="en-US" sz="2500" b="1" dirty="0" err="1">
                <a:solidFill>
                  <a:srgbClr val="002060"/>
                </a:solidFill>
                <a:latin typeface="Times New Roman" panose="02020603050405020304" pitchFamily="18" charset="0"/>
                <a:cs typeface="Times New Roman" panose="02020603050405020304" pitchFamily="18" charset="0"/>
              </a:rPr>
              <a:t>Thiên</a:t>
            </a:r>
            <a:r>
              <a:rPr lang="en-US" sz="2500" b="1" dirty="0">
                <a:solidFill>
                  <a:srgbClr val="002060"/>
                </a:solidFill>
                <a:latin typeface="Times New Roman" panose="02020603050405020304" pitchFamily="18" charset="0"/>
                <a:cs typeface="Times New Roman" panose="02020603050405020304" pitchFamily="18" charset="0"/>
              </a:rPr>
              <a:t> tai, </a:t>
            </a:r>
            <a:r>
              <a:rPr lang="en-US" sz="2500" b="1" dirty="0" err="1">
                <a:solidFill>
                  <a:srgbClr val="002060"/>
                </a:solidFill>
                <a:latin typeface="Times New Roman" panose="02020603050405020304" pitchFamily="18" charset="0"/>
                <a:cs typeface="Times New Roman" panose="02020603050405020304" pitchFamily="18" charset="0"/>
              </a:rPr>
              <a:t>hỏa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hoạn</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6DEEF65-E663-51FA-CEBC-F7DD7169E36E}"/>
              </a:ext>
            </a:extLst>
          </p:cNvPr>
          <p:cNvSpPr/>
          <p:nvPr/>
        </p:nvSpPr>
        <p:spPr>
          <a:xfrm>
            <a:off x="2381250" y="6387178"/>
            <a:ext cx="6288645" cy="477054"/>
          </a:xfrm>
          <a:prstGeom prst="rect">
            <a:avLst/>
          </a:prstGeom>
          <a:effectLst/>
        </p:spPr>
        <p:txBody>
          <a:bodyPr wrap="none">
            <a:spAutoFit/>
          </a:bodyPr>
          <a:lstStyle/>
          <a:p>
            <a:r>
              <a:rPr lang="en-US" sz="2500" b="1" spc="-8" dirty="0" err="1">
                <a:solidFill>
                  <a:srgbClr val="002060"/>
                </a:solidFill>
                <a:latin typeface="Times New Roman" panose="02020603050405020304" pitchFamily="18" charset="0"/>
                <a:ea typeface="Times New Roman" panose="02020603050405020304" pitchFamily="18" charset="0"/>
              </a:rPr>
              <a:t>đội</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tàu</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đang</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làm</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nhiệm</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vụ</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trên</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biển</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hải</a:t>
            </a:r>
            <a:r>
              <a:rPr lang="en-US" sz="2500" b="1" spc="-8" dirty="0">
                <a:solidFill>
                  <a:srgbClr val="002060"/>
                </a:solidFill>
                <a:latin typeface="Times New Roman" panose="02020603050405020304" pitchFamily="18" charset="0"/>
                <a:ea typeface="Times New Roman" panose="02020603050405020304" pitchFamily="18" charset="0"/>
              </a:rPr>
              <a:t> </a:t>
            </a:r>
            <a:r>
              <a:rPr lang="en-US" sz="2500" b="1" spc="-8" dirty="0" err="1">
                <a:solidFill>
                  <a:srgbClr val="002060"/>
                </a:solidFill>
                <a:latin typeface="Times New Roman" panose="02020603050405020304" pitchFamily="18" charset="0"/>
                <a:ea typeface="Times New Roman" panose="02020603050405020304" pitchFamily="18" charset="0"/>
              </a:rPr>
              <a:t>đảo</a:t>
            </a:r>
            <a:endParaRPr lang="en-US" sz="2500" b="1" dirty="0">
              <a:solidFill>
                <a:srgbClr val="002060"/>
              </a:solidFill>
            </a:endParaRPr>
          </a:p>
        </p:txBody>
      </p:sp>
      <p:pic>
        <p:nvPicPr>
          <p:cNvPr id="16" name="Picture 15">
            <a:extLst>
              <a:ext uri="{FF2B5EF4-FFF2-40B4-BE49-F238E27FC236}">
                <a16:creationId xmlns:a16="http://schemas.microsoft.com/office/drawing/2014/main" id="{9861E755-8557-CACD-9C80-CC4BF6B1E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7264"/>
            <a:ext cx="2381250" cy="1526698"/>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21D377D0-55BF-4C54-718D-FCEB34006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202" y="1651018"/>
            <a:ext cx="2452688" cy="1592785"/>
          </a:xfrm>
          <a:prstGeom prst="roundRect">
            <a:avLst>
              <a:gd name="adj" fmla="val 8594"/>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8FC25D48-A8E1-254C-AE46-30BCBC25880A}"/>
              </a:ext>
            </a:extLst>
          </p:cNvPr>
          <p:cNvPicPr>
            <a:picLocks noChangeAspect="1"/>
          </p:cNvPicPr>
          <p:nvPr/>
        </p:nvPicPr>
        <p:blipFill rotWithShape="1">
          <a:blip r:embed="rId5">
            <a:extLst>
              <a:ext uri="{28A0092B-C50C-407E-A947-70E740481C1C}">
                <a14:useLocalDpi xmlns:a14="http://schemas.microsoft.com/office/drawing/2010/main" val="0"/>
              </a:ext>
            </a:extLst>
          </a:blip>
          <a:srcRect t="15919"/>
          <a:stretch/>
        </p:blipFill>
        <p:spPr>
          <a:xfrm>
            <a:off x="5515815" y="1676621"/>
            <a:ext cx="2293938" cy="167788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BC69318C-6F82-B605-4FAE-40919921C511}"/>
              </a:ext>
            </a:extLst>
          </p:cNvPr>
          <p:cNvPicPr>
            <a:picLocks noChangeAspect="1"/>
          </p:cNvPicPr>
          <p:nvPr/>
        </p:nvPicPr>
        <p:blipFill rotWithShape="1">
          <a:blip r:embed="rId6">
            <a:extLst>
              <a:ext uri="{28A0092B-C50C-407E-A947-70E740481C1C}">
                <a14:useLocalDpi xmlns:a14="http://schemas.microsoft.com/office/drawing/2010/main" val="0"/>
              </a:ext>
            </a:extLst>
          </a:blip>
          <a:srcRect l="19215" t="1097"/>
          <a:stretch/>
        </p:blipFill>
        <p:spPr>
          <a:xfrm>
            <a:off x="8201884" y="1707264"/>
            <a:ext cx="3254838" cy="1472243"/>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a16="http://schemas.microsoft.com/office/drawing/2014/main" id="{BCEA4039-9A2F-63CA-A78B-D324FAC95A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89775"/>
            <a:ext cx="2814592" cy="2026839"/>
          </a:xfrm>
          <a:prstGeom prst="rect">
            <a:avLst/>
          </a:prstGeom>
          <a:ln>
            <a:noFill/>
          </a:ln>
          <a:effectLst/>
        </p:spPr>
      </p:pic>
      <p:pic>
        <p:nvPicPr>
          <p:cNvPr id="21" name="Picture 20">
            <a:extLst>
              <a:ext uri="{FF2B5EF4-FFF2-40B4-BE49-F238E27FC236}">
                <a16:creationId xmlns:a16="http://schemas.microsoft.com/office/drawing/2014/main" id="{DF03A411-3934-AEF3-8EAD-5E6FB6586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4188" y="3923379"/>
            <a:ext cx="2381250" cy="208096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6ED02569-7A25-B0E7-2629-10B3DC232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4369" y="3936778"/>
            <a:ext cx="2605383" cy="205597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3" name="Picture 22">
            <a:extLst>
              <a:ext uri="{FF2B5EF4-FFF2-40B4-BE49-F238E27FC236}">
                <a16:creationId xmlns:a16="http://schemas.microsoft.com/office/drawing/2014/main" id="{06EA086C-A7C3-09DC-E326-BD43E73CA0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1884" y="4143357"/>
            <a:ext cx="3682363" cy="1849394"/>
          </a:xfrm>
          <a:prstGeom prst="rect">
            <a:avLst/>
          </a:prstGeom>
          <a:ln>
            <a:noFill/>
          </a:ln>
          <a:effectLst>
            <a:softEdge rad="112500"/>
          </a:effectLst>
        </p:spPr>
      </p:pic>
    </p:spTree>
    <p:extLst>
      <p:ext uri="{BB962C8B-B14F-4D97-AF65-F5344CB8AC3E}">
        <p14:creationId xmlns:p14="http://schemas.microsoft.com/office/powerpoint/2010/main" val="365467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5142-891F-052E-C45B-1CBE1578FF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FA7EE7E-52F9-9FDC-4BAA-41F5ADFC3961}"/>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D6D2B4E-879D-493D-72B4-7B8AC99A8F40}"/>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60DBD992-DCBA-020B-06DB-B8093EFFD9E8}"/>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8" name="Rectangle: Rounded Corners 27">
            <a:extLst>
              <a:ext uri="{FF2B5EF4-FFF2-40B4-BE49-F238E27FC236}">
                <a16:creationId xmlns:a16="http://schemas.microsoft.com/office/drawing/2014/main" id="{5D53A9AB-D8A1-EBEC-26CF-9D01E5DEE41C}"/>
              </a:ext>
            </a:extLst>
          </p:cNvPr>
          <p:cNvSpPr/>
          <p:nvPr/>
        </p:nvSpPr>
        <p:spPr>
          <a:xfrm>
            <a:off x="5576145" y="1024533"/>
            <a:ext cx="5950836" cy="71755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Times New Roman" panose="02020603050405020304" pitchFamily="18" charset="0"/>
                <a:ea typeface="Libre Baskerville" pitchFamily="34" charset="-122"/>
                <a:cs typeface="Times New Roman" panose="02020603050405020304" pitchFamily="18" charset="0"/>
              </a:rPr>
              <a:t>Sử dụng hòm phiếu phụ</a:t>
            </a:r>
            <a:endParaRPr lang="vi-VN" sz="3000" dirty="0">
              <a:solidFill>
                <a:schemeClr val="tx1"/>
              </a:solidFill>
            </a:endParaRPr>
          </a:p>
        </p:txBody>
      </p:sp>
      <p:sp>
        <p:nvSpPr>
          <p:cNvPr id="2" name="Text 0">
            <a:extLst>
              <a:ext uri="{FF2B5EF4-FFF2-40B4-BE49-F238E27FC236}">
                <a16:creationId xmlns:a16="http://schemas.microsoft.com/office/drawing/2014/main" id="{7A52C28F-37FB-FDCD-C345-F5A3681C5A86}"/>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BBE902B-9E03-07CE-911A-38540ED3206C}"/>
              </a:ext>
            </a:extLst>
          </p:cNvPr>
          <p:cNvSpPr/>
          <p:nvPr/>
        </p:nvSpPr>
        <p:spPr>
          <a:xfrm>
            <a:off x="782636" y="783657"/>
            <a:ext cx="3517181"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Tiến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hành</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D1B3272-EB7B-4012-413E-D1D6F4B34FED}"/>
              </a:ext>
            </a:extLst>
          </p:cNvPr>
          <p:cNvSpPr/>
          <p:nvPr/>
        </p:nvSpPr>
        <p:spPr>
          <a:xfrm>
            <a:off x="4299817" y="1754335"/>
            <a:ext cx="7308278" cy="4343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500"/>
              </a:lnSpc>
              <a:spcBef>
                <a:spcPts val="1000"/>
              </a:spcBef>
              <a:spcAft>
                <a:spcPts val="1000"/>
              </a:spcAft>
            </a:pP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Kiểm</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soát</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số</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phiếu</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mang</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theo.</a:t>
            </a:r>
            <a:endParaRPr lang="en-US" sz="28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algn="just">
              <a:lnSpc>
                <a:spcPts val="3500"/>
              </a:lnSpc>
              <a:spcBef>
                <a:spcPts val="1000"/>
              </a:spcBef>
              <a:spcAft>
                <a:spcPts val="1000"/>
              </a:spcAft>
            </a:pP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Bỏ</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phiếu</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rPr>
              <a:t>xong</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mang</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ngay</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hòm</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phiếu</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phụ</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về</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phòng</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bỏ</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2800" dirty="0" err="1">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phiếu</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a:t>
            </a:r>
          </a:p>
          <a:p>
            <a:pPr algn="just">
              <a:lnSpc>
                <a:spcPts val="3500"/>
              </a:lnSpc>
              <a:spcBef>
                <a:spcPts val="1000"/>
              </a:spcBef>
              <a:spcAft>
                <a:spcPts val="500"/>
              </a:spcAft>
            </a:pP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Trường </a:t>
            </a:r>
            <a:r>
              <a:rPr lang="vi-VN"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hợp bất khả kháng không về trong ngày </a:t>
            </a:r>
            <a:r>
              <a:rPr lang="vi-VN" sz="2800" b="1"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vi-VN" sz="28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được kiểm phiếu tại chỗ và báo cáo kết quả theo hình thức phù hợp, sau đó nộp lại đầy đủ.</a:t>
            </a:r>
            <a:endParaRPr lang="en-US" sz="2800" dirty="0"/>
          </a:p>
        </p:txBody>
      </p:sp>
      <p:pic>
        <p:nvPicPr>
          <p:cNvPr id="29" name="Picture 28">
            <a:extLst>
              <a:ext uri="{FF2B5EF4-FFF2-40B4-BE49-F238E27FC236}">
                <a16:creationId xmlns:a16="http://schemas.microsoft.com/office/drawing/2014/main" id="{F6456C59-72EA-4B33-1602-B373C01580A7}"/>
              </a:ext>
            </a:extLst>
          </p:cNvPr>
          <p:cNvPicPr>
            <a:picLocks noChangeAspect="1"/>
          </p:cNvPicPr>
          <p:nvPr/>
        </p:nvPicPr>
        <p:blipFill>
          <a:blip r:embed="rId3"/>
          <a:stretch>
            <a:fillRect/>
          </a:stretch>
        </p:blipFill>
        <p:spPr>
          <a:xfrm>
            <a:off x="203845" y="1972039"/>
            <a:ext cx="4000706" cy="3479979"/>
          </a:xfrm>
          <a:prstGeom prst="rect">
            <a:avLst/>
          </a:prstGeom>
        </p:spPr>
      </p:pic>
      <p:pic>
        <p:nvPicPr>
          <p:cNvPr id="25" name="Picture 24">
            <a:extLst>
              <a:ext uri="{FF2B5EF4-FFF2-40B4-BE49-F238E27FC236}">
                <a16:creationId xmlns:a16="http://schemas.microsoft.com/office/drawing/2014/main" id="{C3891E09-85D9-31B4-4FF2-047D58A634B2}"/>
              </a:ext>
            </a:extLst>
          </p:cNvPr>
          <p:cNvPicPr>
            <a:picLocks noChangeAspect="1"/>
          </p:cNvPicPr>
          <p:nvPr/>
        </p:nvPicPr>
        <p:blipFill>
          <a:blip r:embed="rId4"/>
          <a:srcRect l="-1" r="2905"/>
          <a:stretch>
            <a:fillRect/>
          </a:stretch>
        </p:blipFill>
        <p:spPr>
          <a:xfrm>
            <a:off x="662576" y="3418114"/>
            <a:ext cx="2995023" cy="1752600"/>
          </a:xfrm>
          <a:prstGeom prst="rect">
            <a:avLst/>
          </a:prstGeom>
        </p:spPr>
      </p:pic>
    </p:spTree>
    <p:extLst>
      <p:ext uri="{BB962C8B-B14F-4D97-AF65-F5344CB8AC3E}">
        <p14:creationId xmlns:p14="http://schemas.microsoft.com/office/powerpoint/2010/main" val="368970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ED59742-752E-AB58-6A2F-0BEF99E0A540}"/>
              </a:ext>
            </a:extLst>
          </p:cNvPr>
          <p:cNvSpPr/>
          <p:nvPr/>
        </p:nvSpPr>
        <p:spPr>
          <a:xfrm>
            <a:off x="298754" y="1100397"/>
            <a:ext cx="3440365"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(1)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Kết thúc bỏ 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8" name="Text 2"/>
          <p:cNvSpPr/>
          <p:nvPr/>
        </p:nvSpPr>
        <p:spPr>
          <a:xfrm>
            <a:off x="4184954" y="1419355"/>
            <a:ext cx="6010606" cy="480721"/>
          </a:xfrm>
          <a:prstGeom prst="rect">
            <a:avLst/>
          </a:prstGeom>
          <a:noFill/>
          <a:ln/>
        </p:spPr>
        <p:txBody>
          <a:bodyPr wrap="none" lIns="0" tIns="0" rIns="0" bIns="0" rtlCol="0" anchor="ctr"/>
          <a:lstStyle/>
          <a:p>
            <a:pPr marL="285739" indent="-285739" algn="ctr">
              <a:lnSpc>
                <a:spcPts val="1417"/>
              </a:lnSpc>
              <a:buSzPct val="100000"/>
              <a:buChar char="•"/>
            </a:pPr>
            <a:r>
              <a:rPr lang="vi-VN" sz="2500" dirty="0">
                <a:solidFill>
                  <a:srgbClr val="FF0000"/>
                </a:solidFill>
                <a:latin typeface="Times New Roman" panose="02020603050405020304" pitchFamily="18" charset="0"/>
                <a:ea typeface="Open Sans" pitchFamily="34" charset="-122"/>
                <a:cs typeface="Times New Roman" panose="02020603050405020304" pitchFamily="18" charset="0"/>
              </a:rPr>
              <a:t>Hết giờ → Tổ trưởng</a:t>
            </a:r>
            <a:r>
              <a:rPr lang="en-US" sz="2500" dirty="0">
                <a:solidFill>
                  <a:srgbClr val="FF0000"/>
                </a:solidFill>
                <a:latin typeface="Times New Roman" panose="02020603050405020304" pitchFamily="18" charset="0"/>
                <a:ea typeface="Open Sans" pitchFamily="34" charset="-122"/>
                <a:cs typeface="Times New Roman" panose="02020603050405020304" pitchFamily="18" charset="0"/>
              </a:rPr>
              <a:t> TBC</a:t>
            </a:r>
            <a:r>
              <a:rPr lang="vi-VN" sz="2500" dirty="0">
                <a:solidFill>
                  <a:srgbClr val="FF0000"/>
                </a:solidFill>
                <a:latin typeface="Times New Roman" panose="02020603050405020304" pitchFamily="18" charset="0"/>
                <a:ea typeface="Open Sans" pitchFamily="34" charset="-122"/>
                <a:cs typeface="Times New Roman" panose="02020603050405020304" pitchFamily="18" charset="0"/>
              </a:rPr>
              <a:t> tuyên bố kết thúc</a:t>
            </a:r>
            <a:r>
              <a:rPr lang="en-US" sz="2500" dirty="0">
                <a:solidFill>
                  <a:srgbClr val="FF0000"/>
                </a:solidFill>
                <a:latin typeface="Times New Roman" panose="02020603050405020304" pitchFamily="18" charset="0"/>
                <a:ea typeface="Open Sans" pitchFamily="34" charset="-122"/>
                <a:cs typeface="Times New Roman" panose="02020603050405020304" pitchFamily="18" charset="0"/>
              </a:rPr>
              <a:t> </a:t>
            </a:r>
            <a:endParaRPr lang="en-US" sz="2500"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762972" y="2583215"/>
            <a:ext cx="0" cy="35667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61093" y="2430623"/>
            <a:ext cx="10454640" cy="3451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indent="-380985" algn="just">
              <a:spcBef>
                <a:spcPts val="1200"/>
              </a:spcBef>
              <a:buSzPct val="100000"/>
              <a:buFont typeface="Arial" panose="020B0604020202020204" pitchFamily="34" charset="0"/>
              <a:buChar char="•"/>
            </a:pPr>
            <a:r>
              <a:rPr lang="en-US" sz="2500" b="1" dirty="0">
                <a:solidFill>
                  <a:srgbClr val="002060"/>
                </a:solidFill>
                <a:latin typeface="Times New Roman" panose="02020603050405020304" pitchFamily="18" charset="0"/>
                <a:ea typeface="Open Sans" pitchFamily="34" charset="-122"/>
                <a:cs typeface="Times New Roman" panose="02020603050405020304" pitchFamily="18" charset="0"/>
              </a:rPr>
              <a:t>Địa điểm: </a:t>
            </a: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Phòng bỏ phiếu.</a:t>
            </a:r>
          </a:p>
          <a:p>
            <a:pPr marL="380985" indent="-380985" algn="just">
              <a:spcBef>
                <a:spcPts val="1200"/>
              </a:spcBef>
              <a:buSzPct val="100000"/>
              <a:buFont typeface="Arial" panose="020B0604020202020204" pitchFamily="34" charset="0"/>
              <a:buChar char="•"/>
            </a:pPr>
            <a:r>
              <a:rPr lang="en-US" sz="2500" b="1" dirty="0">
                <a:solidFill>
                  <a:srgbClr val="002060"/>
                </a:solidFill>
                <a:latin typeface="Times New Roman" panose="02020603050405020304" pitchFamily="18" charset="0"/>
                <a:ea typeface="Open Sans" pitchFamily="34" charset="-122"/>
                <a:cs typeface="Times New Roman" panose="02020603050405020304" pitchFamily="18" charset="0"/>
              </a:rPr>
              <a:t>Thành phần: </a:t>
            </a: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Chỉ thành viên Tổ bầu cử thực hiện kiểm phiếu, Tổ trưởng TBC chỉ đạo, điều hành</a:t>
            </a:r>
          </a:p>
          <a:p>
            <a:pPr marL="380985" indent="-380985" algn="just">
              <a:spcBef>
                <a:spcPts val="1200"/>
              </a:spcBef>
              <a:buSzPct val="100000"/>
              <a:buFont typeface="Arial" panose="020B0604020202020204" pitchFamily="34" charset="0"/>
              <a:buChar char="•"/>
            </a:pPr>
            <a:r>
              <a:rPr lang="en-US" sz="2500" b="1" dirty="0">
                <a:solidFill>
                  <a:srgbClr val="002060"/>
                </a:solidFill>
                <a:latin typeface="Times New Roman" panose="02020603050405020304" pitchFamily="18" charset="0"/>
                <a:ea typeface="Open Sans" pitchFamily="34" charset="-122"/>
                <a:cs typeface="Times New Roman" panose="02020603050405020304" pitchFamily="18" charset="0"/>
              </a:rPr>
              <a:t>Thời gian: </a:t>
            </a: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Hoàn thành kiểm phiếu không quá 24 giờ</a:t>
            </a:r>
            <a:r>
              <a:rPr lang="vi-VN" sz="2500" dirty="0">
                <a:solidFill>
                  <a:srgbClr val="002060"/>
                </a:solidFill>
                <a:latin typeface="Times New Roman" panose="02020603050405020304" pitchFamily="18" charset="0"/>
                <a:ea typeface="Open Sans" pitchFamily="34" charset="-122"/>
                <a:cs typeface="Times New Roman" panose="02020603050405020304" pitchFamily="18" charset="0"/>
              </a:rPr>
              <a:t> kể từ khi kết thúc việc bỏ phiếu</a:t>
            </a:r>
            <a:endParaRPr lang="en-US" sz="25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algn="just">
              <a:spcBef>
                <a:spcPts val="1200"/>
              </a:spcBef>
            </a:pPr>
            <a:endParaRPr lang="en-US" sz="2500" dirty="0">
              <a:solidFill>
                <a:srgbClr val="002060"/>
              </a:solidFill>
            </a:endParaRPr>
          </a:p>
        </p:txBody>
      </p:sp>
      <p:sp>
        <p:nvSpPr>
          <p:cNvPr id="22" name="Text 2"/>
          <p:cNvSpPr/>
          <p:nvPr/>
        </p:nvSpPr>
        <p:spPr>
          <a:xfrm>
            <a:off x="564852" y="2183204"/>
            <a:ext cx="9630708" cy="494839"/>
          </a:xfrm>
          <a:prstGeom prst="rect">
            <a:avLst/>
          </a:prstGeom>
          <a:noFill/>
          <a:ln/>
        </p:spPr>
        <p:txBody>
          <a:bodyPr wrap="none" lIns="0" tIns="0" rIns="0" bIns="0" rtlCol="0" anchor="t"/>
          <a:lstStyle/>
          <a:p>
            <a:pPr>
              <a:lnSpc>
                <a:spcPts val="1417"/>
              </a:lnSpc>
              <a:buSzPct val="100000"/>
            </a:pPr>
            <a:r>
              <a:rPr lang="en-US" sz="2500" dirty="0">
                <a:solidFill>
                  <a:srgbClr val="002060"/>
                </a:solidFill>
                <a:latin typeface="Times New Roman" panose="02020603050405020304" pitchFamily="18" charset="0"/>
                <a:ea typeface="Open Sans" pitchFamily="34" charset="-122"/>
                <a:cs typeface="Times New Roman" panose="02020603050405020304" pitchFamily="18" charset="0"/>
              </a:rPr>
              <a:t>Thời gian, địa điểm, thành phần tham gia việc kiểm phiếu như sau:</a:t>
            </a:r>
            <a:endParaRPr lang="en-US" sz="25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684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298754" y="1112759"/>
            <a:ext cx="507061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(2)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Chứng kiến việc kiểm phiếu </a:t>
            </a:r>
            <a:endParaRPr lang="en-US" sz="2800" b="1" dirty="0">
              <a:solidFill>
                <a:srgbClr val="3333CC"/>
              </a:solidFill>
              <a:latin typeface="Times New Roman" panose="02020603050405020304" pitchFamily="18"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153497626"/>
              </p:ext>
            </p:extLst>
          </p:nvPr>
        </p:nvGraphicFramePr>
        <p:xfrm>
          <a:off x="0" y="1674665"/>
          <a:ext cx="12192000" cy="566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915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298754" y="1112759"/>
            <a:ext cx="409919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công kiểm 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1" name="Text 8"/>
          <p:cNvSpPr/>
          <p:nvPr/>
        </p:nvSpPr>
        <p:spPr>
          <a:xfrm>
            <a:off x="548640" y="2133601"/>
            <a:ext cx="11201399" cy="3886200"/>
          </a:xfrm>
          <a:prstGeom prst="rect">
            <a:avLst/>
          </a:prstGeom>
          <a:noFill/>
          <a:ln/>
        </p:spPr>
        <p:txBody>
          <a:bodyPr wrap="none" lIns="0" tIns="0" rIns="0" bIns="0" rtlCol="0" anchor="t"/>
          <a:lstStyle/>
          <a:p>
            <a:pPr>
              <a:lnSpc>
                <a:spcPts val="1417"/>
              </a:lnSpc>
              <a:spcBef>
                <a:spcPts val="1000"/>
              </a:spcBef>
              <a:spcAft>
                <a:spcPts val="1000"/>
              </a:spcAft>
              <a:buSzPct val="100000"/>
            </a:pPr>
            <a:r>
              <a:rPr lang="vi-VN" sz="2800" dirty="0">
                <a:solidFill>
                  <a:srgbClr val="FF0000"/>
                </a:solidFill>
                <a:latin typeface="Times New Roman" panose="02020603050405020304" pitchFamily="18" charset="0"/>
                <a:ea typeface="Open Sans" pitchFamily="34" charset="-122"/>
                <a:cs typeface="Times New Roman" panose="02020603050405020304" pitchFamily="18" charset="0"/>
              </a:rPr>
              <a:t>Tổ trưởng TBC phân công</a:t>
            </a:r>
            <a:r>
              <a:rPr lang="en-US" sz="2800" dirty="0">
                <a:solidFill>
                  <a:srgbClr val="FF0000"/>
                </a:solidFill>
                <a:latin typeface="Times New Roman" panose="02020603050405020304" pitchFamily="18" charset="0"/>
                <a:ea typeface="Open Sans" pitchFamily="34" charset="-122"/>
                <a:cs typeface="Times New Roman" panose="02020603050405020304" pitchFamily="18" charset="0"/>
              </a:rPr>
              <a:t> thành viên:</a:t>
            </a:r>
            <a:endParaRPr lang="en-US" sz="28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marL="380985" indent="-380985">
              <a:lnSpc>
                <a:spcPts val="1417"/>
              </a:lnSpc>
              <a:spcBef>
                <a:spcPts val="1000"/>
              </a:spcBef>
              <a:spcAft>
                <a:spcPts val="1000"/>
              </a:spcAft>
              <a:buSzPct val="100000"/>
              <a:buFont typeface="Arial" panose="020B0604020202020204" pitchFamily="34" charset="0"/>
              <a:buChar char="•"/>
            </a:pPr>
            <a:r>
              <a:rPr lang="vi-VN" sz="2800" dirty="0">
                <a:solidFill>
                  <a:srgbClr val="002060"/>
                </a:solidFill>
                <a:latin typeface="Times New Roman" panose="02020603050405020304" pitchFamily="18" charset="0"/>
                <a:ea typeface="Open Sans" pitchFamily="34" charset="-122"/>
                <a:cs typeface="Times New Roman" panose="02020603050405020304" pitchFamily="18" charset="0"/>
              </a:rPr>
              <a:t>Chia nhóm theo loại bầu cử (nếu đủ</a:t>
            </a:r>
            <a:r>
              <a:rPr lang="en-US" sz="2800" dirty="0">
                <a:solidFill>
                  <a:srgbClr val="002060"/>
                </a:solidFill>
                <a:latin typeface="Times New Roman" panose="02020603050405020304" pitchFamily="18" charset="0"/>
                <a:ea typeface="Open Sans" pitchFamily="34" charset="-122"/>
                <a:cs typeface="Times New Roman" panose="02020603050405020304" pitchFamily="18" charset="0"/>
              </a:rPr>
              <a:t> TV</a:t>
            </a:r>
            <a:r>
              <a:rPr lang="vi-VN" sz="2800" dirty="0">
                <a:solidFill>
                  <a:srgbClr val="002060"/>
                </a:solidFill>
                <a:latin typeface="Times New Roman" panose="02020603050405020304" pitchFamily="18" charset="0"/>
                <a:ea typeface="Open Sans" pitchFamily="34" charset="-122"/>
                <a:cs typeface="Times New Roman" panose="02020603050405020304" pitchFamily="18" charset="0"/>
              </a:rPr>
              <a:t>)</a:t>
            </a:r>
            <a:endParaRPr lang="en-US" sz="28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algn="ctr">
              <a:lnSpc>
                <a:spcPts val="1417"/>
              </a:lnSpc>
              <a:spcBef>
                <a:spcPts val="1000"/>
              </a:spcBef>
              <a:spcAft>
                <a:spcPts val="1000"/>
              </a:spcAft>
              <a:buSzPct val="100000"/>
            </a:pPr>
            <a:r>
              <a:rPr lang="en-US" sz="2800" b="1" dirty="0">
                <a:solidFill>
                  <a:srgbClr val="002060"/>
                </a:solidFill>
                <a:latin typeface="Times New Roman" panose="02020603050405020304" pitchFamily="18" charset="0"/>
                <a:cs typeface="Times New Roman" panose="02020603050405020304" pitchFamily="18" charset="0"/>
              </a:rPr>
              <a:t>Quốc hội  – HĐND tỉnh – HĐND cấp xã</a:t>
            </a:r>
          </a:p>
          <a:p>
            <a:pPr marL="380985" indent="-380985">
              <a:lnSpc>
                <a:spcPts val="1417"/>
              </a:lnSpc>
              <a:spcBef>
                <a:spcPts val="1000"/>
              </a:spcBef>
              <a:spcAft>
                <a:spcPts val="1000"/>
              </a:spcAft>
              <a:buSzPct val="100000"/>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Mỗi nhóm </a:t>
            </a:r>
            <a:r>
              <a:rPr lang="en-US" sz="2800" dirty="0">
                <a:solidFill>
                  <a:srgbClr val="002060"/>
                </a:solidFill>
                <a:latin typeface="Times New Roman" panose="02020603050405020304" pitchFamily="18" charset="0"/>
                <a:cs typeface="Times New Roman" panose="02020603050405020304" pitchFamily="18" charset="0"/>
              </a:rPr>
              <a:t>4 - 5</a:t>
            </a:r>
            <a:r>
              <a:rPr lang="vi-VN" sz="2800" dirty="0">
                <a:solidFill>
                  <a:srgbClr val="002060"/>
                </a:solidFill>
                <a:latin typeface="Times New Roman" panose="02020603050405020304" pitchFamily="18" charset="0"/>
                <a:cs typeface="Times New Roman" panose="02020603050405020304" pitchFamily="18" charset="0"/>
              </a:rPr>
              <a:t> người: </a:t>
            </a:r>
            <a:endParaRPr lang="en-US" sz="2800" dirty="0">
              <a:solidFill>
                <a:srgbClr val="002060"/>
              </a:solidFill>
              <a:latin typeface="Times New Roman" panose="02020603050405020304" pitchFamily="18" charset="0"/>
              <a:cs typeface="Times New Roman" panose="02020603050405020304" pitchFamily="18" charset="0"/>
            </a:endParaRPr>
          </a:p>
          <a:p>
            <a:pPr algn="ctr">
              <a:lnSpc>
                <a:spcPts val="1417"/>
              </a:lnSpc>
              <a:spcBef>
                <a:spcPts val="1000"/>
              </a:spcBef>
              <a:spcAft>
                <a:spcPts val="1000"/>
              </a:spcAft>
              <a:buSzPct val="100000"/>
            </a:pPr>
            <a:r>
              <a:rPr lang="vi-VN" sz="2800" b="1" dirty="0">
                <a:solidFill>
                  <a:srgbClr val="002060"/>
                </a:solidFill>
                <a:latin typeface="Times New Roman" panose="02020603050405020304" pitchFamily="18" charset="0"/>
                <a:cs typeface="Times New Roman" panose="02020603050405020304" pitchFamily="18" charset="0"/>
              </a:rPr>
              <a:t>đọc – ghi – kiểm tra chéo</a:t>
            </a: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nSpc>
                <a:spcPts val="1417"/>
              </a:lnSpc>
              <a:spcBef>
                <a:spcPts val="1000"/>
              </a:spcBef>
              <a:spcAft>
                <a:spcPts val="1000"/>
              </a:spcAft>
              <a:buSzPct val="100000"/>
              <a:buFont typeface="Arial" panose="020B0604020202020204" pitchFamily="34" charset="0"/>
              <a:buChar char="•"/>
            </a:pPr>
            <a:r>
              <a:rPr lang="en-US" sz="2800" dirty="0">
                <a:solidFill>
                  <a:srgbClr val="002060"/>
                </a:solidFill>
                <a:latin typeface="Times New Roman" panose="02020603050405020304" pitchFamily="18" charset="0"/>
                <a:cs typeface="Times New Roman" panose="02020603050405020304" pitchFamily="18" charset="0"/>
              </a:rPr>
              <a:t>Tổ trưởng TBC phân công các nhóm kiểm phiếu cho phù hợp)</a:t>
            </a:r>
            <a:endParaRPr lang="en-US" sz="2800" b="1" dirty="0">
              <a:solidFill>
                <a:srgbClr val="002060"/>
              </a:solidFill>
              <a:latin typeface="Times New Roman" panose="02020603050405020304" pitchFamily="18" charset="0"/>
              <a:cs typeface="Times New Roman" panose="02020603050405020304" pitchFamily="18" charset="0"/>
            </a:endParaRPr>
          </a:p>
          <a:p>
            <a:pPr marL="380985" indent="-380985">
              <a:lnSpc>
                <a:spcPts val="1417"/>
              </a:lnSpc>
              <a:spcBef>
                <a:spcPts val="1000"/>
              </a:spcBef>
              <a:spcAft>
                <a:spcPts val="1000"/>
              </a:spcAft>
              <a:buSzPct val="100000"/>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Thư ký: lập biên bả</a:t>
            </a:r>
            <a:r>
              <a:rPr lang="en-US" sz="2800" dirty="0">
                <a:solidFill>
                  <a:srgbClr val="002060"/>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3537462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701EAF8-8326-F04E-4E1C-1AE03CC2CB9B}"/>
              </a:ext>
            </a:extLst>
          </p:cNvPr>
          <p:cNvSpPr/>
          <p:nvPr/>
        </p:nvSpPr>
        <p:spPr>
          <a:xfrm rot="5400000">
            <a:off x="9194183" y="3708009"/>
            <a:ext cx="1455668" cy="253424"/>
          </a:xfrm>
          <a:prstGeom prst="rect">
            <a:avLst/>
          </a:prstGeom>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480EE21A-A4A5-C275-DD13-44CDE5BB2013}"/>
              </a:ext>
            </a:extLst>
          </p:cNvPr>
          <p:cNvGraphicFramePr/>
          <p:nvPr>
            <p:extLst>
              <p:ext uri="{D42A27DB-BD31-4B8C-83A1-F6EECF244321}">
                <p14:modId xmlns:p14="http://schemas.microsoft.com/office/powerpoint/2010/main" val="2140870081"/>
              </p:ext>
            </p:extLst>
          </p:nvPr>
        </p:nvGraphicFramePr>
        <p:xfrm>
          <a:off x="55685" y="876680"/>
          <a:ext cx="12192000" cy="5916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86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298754" y="1243502"/>
            <a:ext cx="3599062"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(4)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kê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078" y="1853413"/>
            <a:ext cx="11277722" cy="468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Headings)"/>
            </a:endParaRPr>
          </a:p>
        </p:txBody>
      </p:sp>
      <p:sp>
        <p:nvSpPr>
          <p:cNvPr id="5" name="Rectangle 4"/>
          <p:cNvSpPr/>
          <p:nvPr/>
        </p:nvSpPr>
        <p:spPr>
          <a:xfrm>
            <a:off x="377915" y="1714517"/>
            <a:ext cx="11547539" cy="1246495"/>
          </a:xfrm>
          <a:prstGeom prst="rect">
            <a:avLst/>
          </a:prstGeom>
        </p:spPr>
        <p:txBody>
          <a:bodyPr wrap="square">
            <a:spAutoFit/>
          </a:bodyPr>
          <a:lstStyle/>
          <a:p>
            <a:pPr marL="342900" indent="-342900" algn="just">
              <a:buFontTx/>
              <a:buChar char="-"/>
            </a:pPr>
            <a:endParaRPr lang="vi-VN" sz="2500" dirty="0"/>
          </a:p>
          <a:p>
            <a:pPr algn="just"/>
            <a:r>
              <a:rPr lang="vi-VN" sz="2500" dirty="0"/>
              <a:t>- </a:t>
            </a:r>
            <a:r>
              <a:rPr lang="en-US" sz="2500" dirty="0"/>
              <a:t>Mẫu biên bản: Mẫu số 32/HĐBC (được sửa đổi, bổ sung theo Công văn số 113/HĐBCQG) – tại trang 43 Hướng dẫn.</a:t>
            </a:r>
          </a:p>
        </p:txBody>
      </p:sp>
    </p:spTree>
    <p:extLst>
      <p:ext uri="{BB962C8B-B14F-4D97-AF65-F5344CB8AC3E}">
        <p14:creationId xmlns:p14="http://schemas.microsoft.com/office/powerpoint/2010/main" val="1064577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298754" y="1243502"/>
            <a:ext cx="3599062"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(4)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kê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078" y="1853413"/>
            <a:ext cx="11277722" cy="468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Headings)"/>
            </a:endParaRPr>
          </a:p>
        </p:txBody>
      </p:sp>
      <p:sp>
        <p:nvSpPr>
          <p:cNvPr id="6" name="Rectangle 5"/>
          <p:cNvSpPr/>
          <p:nvPr/>
        </p:nvSpPr>
        <p:spPr>
          <a:xfrm>
            <a:off x="377915" y="1944737"/>
            <a:ext cx="11436048" cy="3093154"/>
          </a:xfrm>
          <a:prstGeom prst="rect">
            <a:avLst/>
          </a:prstGeom>
        </p:spPr>
        <p:txBody>
          <a:bodyPr wrap="square">
            <a:spAutoFit/>
          </a:bodyPr>
          <a:lstStyle/>
          <a:p>
            <a:pPr marL="69215" indent="450215" algn="just">
              <a:spcBef>
                <a:spcPts val="600"/>
              </a:spcBef>
              <a:spcAft>
                <a:spcPts val="600"/>
              </a:spcAft>
            </a:pPr>
            <a:r>
              <a:rPr lang="en-US" sz="2500" b="1" spc="-30" dirty="0">
                <a:latin typeface="Times New Roman" panose="02020603050405020304" pitchFamily="18" charset="0"/>
                <a:ea typeface="Times New Roman" panose="02020603050405020304" pitchFamily="18" charset="0"/>
              </a:rPr>
              <a:t>Lưu ý: </a:t>
            </a:r>
            <a:endParaRPr lang="en-US" sz="2500" dirty="0">
              <a:latin typeface="Times New Roman" panose="02020603050405020304" pitchFamily="18" charset="0"/>
              <a:ea typeface="Times New Roman" panose="02020603050405020304" pitchFamily="18" charset="0"/>
            </a:endParaRPr>
          </a:p>
          <a:p>
            <a:pPr marL="69215" indent="450215" algn="just">
              <a:spcBef>
                <a:spcPts val="600"/>
              </a:spcBef>
              <a:spcAft>
                <a:spcPts val="600"/>
              </a:spcAft>
            </a:pPr>
            <a:r>
              <a:rPr lang="en-US" sz="2500" dirty="0">
                <a:latin typeface="Times New Roman" panose="02020603050405020304" pitchFamily="18" charset="0"/>
                <a:ea typeface="Times New Roman" panose="02020603050405020304" pitchFamily="18" charset="0"/>
              </a:rPr>
              <a:t>- Dòng “Vào hồi … giờ …, ngày … tháng … năm 2026, Tổ trưởng Tổ bầu cử tuyên bố kết thúc cuộc bầu cử đại biểu Quốc hội khóa XV và đại biểu Hội đồng nhân dân các cấp nhiệm kỳ 2026-2031”: ghi giờ sau khi tuyên bố kết thúc bầu cử </a:t>
            </a:r>
            <a:r>
              <a:rPr lang="en-US" sz="2500" b="1" i="1" dirty="0">
                <a:latin typeface="Times New Roman" panose="02020603050405020304" pitchFamily="18" charset="0"/>
                <a:ea typeface="Times New Roman" panose="02020603050405020304" pitchFamily="18" charset="0"/>
              </a:rPr>
              <a:t>(ghi sau 19 giờ mới phù hợp quy định).</a:t>
            </a:r>
          </a:p>
          <a:p>
            <a:pPr marL="69215" indent="450215" algn="just">
              <a:spcBef>
                <a:spcPts val="600"/>
              </a:spcBef>
              <a:spcAft>
                <a:spcPts val="600"/>
              </a:spcAft>
            </a:pPr>
            <a:r>
              <a:rPr lang="en-US" sz="2500" b="1" dirty="0">
                <a:latin typeface="Times New Roman" panose="02020603050405020304" pitchFamily="18" charset="0"/>
                <a:ea typeface="Times New Roman" panose="02020603050405020304" pitchFamily="18" charset="0"/>
              </a:rPr>
              <a:t>- Số phiếu Tổ bầu cử nhận về = Số phiếu phát ra + Số phiếu cử tri đổi gạch hư hỏng + Số phiếu còn lại không sử dụng đến.</a:t>
            </a:r>
          </a:p>
        </p:txBody>
      </p:sp>
      <p:sp>
        <p:nvSpPr>
          <p:cNvPr id="7" name="Rectangle 6"/>
          <p:cNvSpPr/>
          <p:nvPr/>
        </p:nvSpPr>
        <p:spPr>
          <a:xfrm>
            <a:off x="136187" y="4122591"/>
            <a:ext cx="11780881" cy="11089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985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762972" y="64385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298754" y="1243502"/>
            <a:ext cx="4847802"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(5) Mở niêm phong hòm 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078" y="1853413"/>
            <a:ext cx="11277722" cy="468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Headings)"/>
            </a:endParaRPr>
          </a:p>
        </p:txBody>
      </p:sp>
      <p:sp>
        <p:nvSpPr>
          <p:cNvPr id="6" name="Rectangle 5"/>
          <p:cNvSpPr/>
          <p:nvPr/>
        </p:nvSpPr>
        <p:spPr>
          <a:xfrm>
            <a:off x="298752" y="2182515"/>
            <a:ext cx="11436048" cy="2400657"/>
          </a:xfrm>
          <a:prstGeom prst="rect">
            <a:avLst/>
          </a:prstGeom>
        </p:spPr>
        <p:txBody>
          <a:bodyPr wrap="square">
            <a:spAutoFit/>
          </a:bodyPr>
          <a:lstStyle/>
          <a:p>
            <a:pPr indent="963613" algn="just"/>
            <a:r>
              <a:rPr lang="en-US" sz="2500" dirty="0">
                <a:latin typeface="Times New Roman (Headings)"/>
              </a:rPr>
              <a:t>Sau khi kiểm kê việc sử dụng phiếu bầu, Tổ trưởng Tổ bầu cử </a:t>
            </a:r>
            <a:r>
              <a:rPr lang="en-US" sz="2500" b="1" i="1" dirty="0">
                <a:latin typeface="Times New Roman (Headings)"/>
              </a:rPr>
              <a:t>mời 02 cử tri </a:t>
            </a:r>
            <a:r>
              <a:rPr lang="en-US" sz="2500" dirty="0">
                <a:latin typeface="Times New Roman (Headings)"/>
              </a:rPr>
              <a:t>là người biết chữ, có uy tín trong Nhân dân tại địa bàn và không phải là người ứng cử đại biểu Quốc hội khóa XVI, người ứng cử đại biểu Hội đồng nhân dân các cấp nhiệm kỳ 2026 - 2031 tại khu vực bỏ phiếu đó chứng kiến việc mở hòm phiếu. Tổ trưởng Tổ bầu cử mở hòm phiếu chính và hòm phiếu phụ (nếu có) để tiến hành việc kiểm phiếu.</a:t>
            </a:r>
          </a:p>
        </p:txBody>
      </p:sp>
    </p:spTree>
    <p:extLst>
      <p:ext uri="{BB962C8B-B14F-4D97-AF65-F5344CB8AC3E}">
        <p14:creationId xmlns:p14="http://schemas.microsoft.com/office/powerpoint/2010/main" val="3570158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813" y="125534"/>
            <a:ext cx="10002537" cy="1127553"/>
          </a:xfrm>
          <a:prstGeom prst="rect">
            <a:avLst/>
          </a:prstGeom>
        </p:spPr>
        <p:txBody>
          <a:bodyPr wrap="square">
            <a:spAutoFit/>
          </a:bodyPr>
          <a:lstStyle/>
          <a:p>
            <a:pPr algn="ctr">
              <a:lnSpc>
                <a:spcPts val="4208"/>
              </a:lnSpc>
            </a:pPr>
            <a:r>
              <a:rPr lang="vi-VN" sz="3083" b="1" dirty="0">
                <a:solidFill>
                  <a:srgbClr val="403CCF"/>
                </a:solidFill>
                <a:latin typeface="Times New Roman" panose="02020603050405020304" pitchFamily="18" charset="0"/>
                <a:ea typeface="Libre Baskerville" pitchFamily="34" charset="-122"/>
                <a:cs typeface="Times New Roman" panose="02020603050405020304" pitchFamily="18" charset="0"/>
              </a:rPr>
              <a:t>II. NHIỆM VỤ, QUYỀN HẠN CỦA CÁC TỔ CHỨC PHỤ TRÁCH BẦU CỬ Ở ĐỊA PHƯƠNG</a:t>
            </a:r>
          </a:p>
        </p:txBody>
      </p:sp>
      <p:sp>
        <p:nvSpPr>
          <p:cNvPr id="4" name="Freeform: Shape 3">
            <a:extLst>
              <a:ext uri="{FF2B5EF4-FFF2-40B4-BE49-F238E27FC236}">
                <a16:creationId xmlns:a16="http://schemas.microsoft.com/office/drawing/2014/main" id="{7D7150DB-92D8-B038-4887-EB9FDA9342B4}"/>
              </a:ext>
            </a:extLst>
          </p:cNvPr>
          <p:cNvSpPr/>
          <p:nvPr/>
        </p:nvSpPr>
        <p:spPr>
          <a:xfrm>
            <a:off x="40123" y="1286985"/>
            <a:ext cx="3843444" cy="5537442"/>
          </a:xfrm>
          <a:custGeom>
            <a:avLst/>
            <a:gdLst>
              <a:gd name="connsiteX0" fmla="*/ 0 w 3843444"/>
              <a:gd name="connsiteY0" fmla="*/ 384344 h 5333085"/>
              <a:gd name="connsiteX1" fmla="*/ 384344 w 3843444"/>
              <a:gd name="connsiteY1" fmla="*/ 0 h 5333085"/>
              <a:gd name="connsiteX2" fmla="*/ 3459100 w 3843444"/>
              <a:gd name="connsiteY2" fmla="*/ 0 h 5333085"/>
              <a:gd name="connsiteX3" fmla="*/ 3843444 w 3843444"/>
              <a:gd name="connsiteY3" fmla="*/ 384344 h 5333085"/>
              <a:gd name="connsiteX4" fmla="*/ 3843444 w 3843444"/>
              <a:gd name="connsiteY4" fmla="*/ 4948741 h 5333085"/>
              <a:gd name="connsiteX5" fmla="*/ 3459100 w 3843444"/>
              <a:gd name="connsiteY5" fmla="*/ 5333085 h 5333085"/>
              <a:gd name="connsiteX6" fmla="*/ 384344 w 3843444"/>
              <a:gd name="connsiteY6" fmla="*/ 5333085 h 5333085"/>
              <a:gd name="connsiteX7" fmla="*/ 0 w 3843444"/>
              <a:gd name="connsiteY7" fmla="*/ 4948741 h 5333085"/>
              <a:gd name="connsiteX8" fmla="*/ 0 w 3843444"/>
              <a:gd name="connsiteY8" fmla="*/ 384344 h 53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444" h="5333085">
                <a:moveTo>
                  <a:pt x="0" y="384344"/>
                </a:moveTo>
                <a:cubicBezTo>
                  <a:pt x="0" y="172077"/>
                  <a:pt x="172077" y="0"/>
                  <a:pt x="384344" y="0"/>
                </a:cubicBezTo>
                <a:lnTo>
                  <a:pt x="3459100" y="0"/>
                </a:lnTo>
                <a:cubicBezTo>
                  <a:pt x="3671367" y="0"/>
                  <a:pt x="3843444" y="172077"/>
                  <a:pt x="3843444" y="384344"/>
                </a:cubicBezTo>
                <a:lnTo>
                  <a:pt x="3843444" y="4948741"/>
                </a:lnTo>
                <a:cubicBezTo>
                  <a:pt x="3843444" y="5161008"/>
                  <a:pt x="3671367" y="5333085"/>
                  <a:pt x="3459100" y="5333085"/>
                </a:cubicBezTo>
                <a:lnTo>
                  <a:pt x="384344" y="5333085"/>
                </a:lnTo>
                <a:cubicBezTo>
                  <a:pt x="172077" y="5333085"/>
                  <a:pt x="0" y="5161008"/>
                  <a:pt x="0" y="4948741"/>
                </a:cubicBezTo>
                <a:lnTo>
                  <a:pt x="0" y="384344"/>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3847460" numCol="1" spcCol="1270" anchor="ctr" anchorCtr="0">
            <a:noAutofit/>
          </a:bodyPr>
          <a:lstStyle/>
          <a:p>
            <a:pPr marL="0" lvl="0" indent="0" algn="ctr" defTabSz="1333500">
              <a:spcBef>
                <a:spcPct val="0"/>
              </a:spcBef>
              <a:spcAft>
                <a:spcPts val="0"/>
              </a:spcAft>
              <a:buNone/>
            </a:pPr>
            <a:endParaRPr lang="en-US" sz="3000" b="1" kern="1200"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5" name="Freeform: Shape 4">
            <a:extLst>
              <a:ext uri="{FF2B5EF4-FFF2-40B4-BE49-F238E27FC236}">
                <a16:creationId xmlns:a16="http://schemas.microsoft.com/office/drawing/2014/main" id="{B9A979FF-5346-DA11-B5FF-15601EAF78C9}"/>
              </a:ext>
            </a:extLst>
          </p:cNvPr>
          <p:cNvSpPr/>
          <p:nvPr/>
        </p:nvSpPr>
        <p:spPr>
          <a:xfrm>
            <a:off x="100542" y="2083606"/>
            <a:ext cx="3722607" cy="4648859"/>
          </a:xfrm>
          <a:custGeom>
            <a:avLst/>
            <a:gdLst>
              <a:gd name="connsiteX0" fmla="*/ 0 w 3722607"/>
              <a:gd name="connsiteY0" fmla="*/ 346604 h 3466035"/>
              <a:gd name="connsiteX1" fmla="*/ 346604 w 3722607"/>
              <a:gd name="connsiteY1" fmla="*/ 0 h 3466035"/>
              <a:gd name="connsiteX2" fmla="*/ 3376004 w 3722607"/>
              <a:gd name="connsiteY2" fmla="*/ 0 h 3466035"/>
              <a:gd name="connsiteX3" fmla="*/ 3722608 w 3722607"/>
              <a:gd name="connsiteY3" fmla="*/ 346604 h 3466035"/>
              <a:gd name="connsiteX4" fmla="*/ 3722607 w 3722607"/>
              <a:gd name="connsiteY4" fmla="*/ 3119432 h 3466035"/>
              <a:gd name="connsiteX5" fmla="*/ 3376003 w 3722607"/>
              <a:gd name="connsiteY5" fmla="*/ 3466036 h 3466035"/>
              <a:gd name="connsiteX6" fmla="*/ 346604 w 3722607"/>
              <a:gd name="connsiteY6" fmla="*/ 3466035 h 3466035"/>
              <a:gd name="connsiteX7" fmla="*/ 0 w 3722607"/>
              <a:gd name="connsiteY7" fmla="*/ 3119431 h 3466035"/>
              <a:gd name="connsiteX8" fmla="*/ 0 w 3722607"/>
              <a:gd name="connsiteY8" fmla="*/ 346604 h 346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2607" h="3466035">
                <a:moveTo>
                  <a:pt x="0" y="346604"/>
                </a:moveTo>
                <a:cubicBezTo>
                  <a:pt x="0" y="155180"/>
                  <a:pt x="155180" y="0"/>
                  <a:pt x="346604" y="0"/>
                </a:cubicBezTo>
                <a:lnTo>
                  <a:pt x="3376004" y="0"/>
                </a:lnTo>
                <a:cubicBezTo>
                  <a:pt x="3567428" y="0"/>
                  <a:pt x="3722608" y="155180"/>
                  <a:pt x="3722608" y="346604"/>
                </a:cubicBezTo>
                <a:cubicBezTo>
                  <a:pt x="3722608" y="1270880"/>
                  <a:pt x="3722607" y="2195156"/>
                  <a:pt x="3722607" y="3119432"/>
                </a:cubicBezTo>
                <a:cubicBezTo>
                  <a:pt x="3722607" y="3310856"/>
                  <a:pt x="3567427" y="3466036"/>
                  <a:pt x="3376003" y="3466036"/>
                </a:cubicBezTo>
                <a:lnTo>
                  <a:pt x="346604" y="3466035"/>
                </a:lnTo>
                <a:cubicBezTo>
                  <a:pt x="155180" y="3466035"/>
                  <a:pt x="0" y="3310855"/>
                  <a:pt x="0" y="3119431"/>
                </a:cubicBezTo>
                <a:lnTo>
                  <a:pt x="0" y="34660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4697" tIns="133902" rIns="144697" bIns="133902" numCol="1" spcCol="1270" anchor="ctr" anchorCtr="0">
            <a:noAutofit/>
          </a:bodyPr>
          <a:lstStyle/>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1. </a:t>
            </a:r>
            <a:r>
              <a:rPr lang="en-US" b="1" kern="1200" dirty="0" err="1">
                <a:latin typeface="Times New Roman" panose="02020603050405020304" pitchFamily="18" charset="0"/>
                <a:cs typeface="Times New Roman" panose="02020603050405020304" pitchFamily="18" charset="0"/>
              </a:rPr>
              <a:t>Chỉ</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kiểm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tra</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toàn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bộ</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công</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tác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2. </a:t>
            </a:r>
            <a:r>
              <a:rPr lang="en-US" b="1" kern="1200" dirty="0" err="1">
                <a:latin typeface="Times New Roman" panose="02020603050405020304" pitchFamily="18" charset="0"/>
                <a:cs typeface="Times New Roman" panose="02020603050405020304" pitchFamily="18" charset="0"/>
              </a:rPr>
              <a:t>Tuyên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truyền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bảo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đảm</a:t>
            </a:r>
            <a:r>
              <a:rPr lang="en-US" b="1" kern="1200" dirty="0">
                <a:latin typeface="Times New Roman" panose="02020603050405020304" pitchFamily="18" charset="0"/>
                <a:cs typeface="Times New Roman" panose="02020603050405020304" pitchFamily="18" charset="0"/>
              </a:rPr>
              <a:t> an </a:t>
            </a:r>
            <a:r>
              <a:rPr lang="en-US" b="1" kern="1200" dirty="0" err="1">
                <a:latin typeface="Times New Roman" panose="02020603050405020304" pitchFamily="18" charset="0"/>
                <a:cs typeface="Times New Roman" panose="02020603050405020304" pitchFamily="18" charset="0"/>
              </a:rPr>
              <a:t>ninh</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trật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tự</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3. </a:t>
            </a:r>
            <a:r>
              <a:rPr lang="vi-VN" b="1" kern="1200" dirty="0">
                <a:latin typeface="Times New Roman" panose="02020603050405020304" pitchFamily="18" charset="0"/>
                <a:cs typeface="Times New Roman" panose="02020603050405020304" pitchFamily="18" charset="0"/>
              </a:rPr>
              <a:t>Tiếp nhận, lập danh sách người ứng cử</a:t>
            </a: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4. </a:t>
            </a:r>
            <a:r>
              <a:rPr lang="en-US" b="1" kern="1200" dirty="0" err="1">
                <a:latin typeface="Times New Roman" panose="02020603050405020304" pitchFamily="18" charset="0"/>
                <a:cs typeface="Times New Roman" panose="02020603050405020304" pitchFamily="18" charset="0"/>
              </a:rPr>
              <a:t>Chỉ</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lập</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niêm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yết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danh</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sách</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tri</a:t>
            </a: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5. </a:t>
            </a:r>
            <a:r>
              <a:rPr lang="en-US" b="1" kern="1200" dirty="0" err="1">
                <a:latin typeface="Times New Roman" panose="02020603050405020304" pitchFamily="18" charset="0"/>
                <a:cs typeface="Times New Roman" panose="02020603050405020304" pitchFamily="18" charset="0"/>
              </a:rPr>
              <a:t>Nhận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phân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phối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6. </a:t>
            </a:r>
            <a:r>
              <a:rPr lang="en-US" b="1" kern="1200" dirty="0" err="1">
                <a:latin typeface="Times New Roman" panose="02020603050405020304" pitchFamily="18" charset="0"/>
                <a:cs typeface="Times New Roman" panose="02020603050405020304" pitchFamily="18" charset="0"/>
              </a:rPr>
              <a:t>Giải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quyết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nại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tố</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cáo</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7. </a:t>
            </a:r>
            <a:r>
              <a:rPr lang="en-US" b="1" kern="1200" dirty="0" err="1">
                <a:latin typeface="Times New Roman" panose="02020603050405020304" pitchFamily="18" charset="0"/>
                <a:cs typeface="Times New Roman" panose="02020603050405020304" pitchFamily="18" charset="0"/>
              </a:rPr>
              <a:t>Tổng</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hợp</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kết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quả</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8. </a:t>
            </a:r>
            <a:r>
              <a:rPr lang="en-US" b="1" kern="1200" dirty="0" err="1">
                <a:latin typeface="Times New Roman" panose="02020603050405020304" pitchFamily="18" charset="0"/>
                <a:cs typeface="Times New Roman" panose="02020603050405020304" pitchFamily="18" charset="0"/>
              </a:rPr>
              <a:t>Tổ</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chức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thêm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lại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có</a:t>
            </a:r>
            <a:r>
              <a:rPr lang="en-US" b="1" kern="1200" dirty="0">
                <a:latin typeface="Times New Roman" panose="02020603050405020304" pitchFamily="18" charset="0"/>
                <a:cs typeface="Times New Roman" panose="02020603050405020304" pitchFamily="18" charset="0"/>
              </a:rPr>
              <a:t>)</a:t>
            </a:r>
          </a:p>
        </p:txBody>
      </p:sp>
      <p:sp>
        <p:nvSpPr>
          <p:cNvPr id="6" name="Freeform: Shape 5">
            <a:extLst>
              <a:ext uri="{FF2B5EF4-FFF2-40B4-BE49-F238E27FC236}">
                <a16:creationId xmlns:a16="http://schemas.microsoft.com/office/drawing/2014/main" id="{C33AFB52-BD43-A95E-EAC1-BB89A141AB58}"/>
              </a:ext>
            </a:extLst>
          </p:cNvPr>
          <p:cNvSpPr/>
          <p:nvPr/>
        </p:nvSpPr>
        <p:spPr>
          <a:xfrm>
            <a:off x="4171826" y="1286985"/>
            <a:ext cx="3843444" cy="5537442"/>
          </a:xfrm>
          <a:custGeom>
            <a:avLst/>
            <a:gdLst>
              <a:gd name="connsiteX0" fmla="*/ 0 w 3843444"/>
              <a:gd name="connsiteY0" fmla="*/ 384344 h 5333085"/>
              <a:gd name="connsiteX1" fmla="*/ 384344 w 3843444"/>
              <a:gd name="connsiteY1" fmla="*/ 0 h 5333085"/>
              <a:gd name="connsiteX2" fmla="*/ 3459100 w 3843444"/>
              <a:gd name="connsiteY2" fmla="*/ 0 h 5333085"/>
              <a:gd name="connsiteX3" fmla="*/ 3843444 w 3843444"/>
              <a:gd name="connsiteY3" fmla="*/ 384344 h 5333085"/>
              <a:gd name="connsiteX4" fmla="*/ 3843444 w 3843444"/>
              <a:gd name="connsiteY4" fmla="*/ 4948741 h 5333085"/>
              <a:gd name="connsiteX5" fmla="*/ 3459100 w 3843444"/>
              <a:gd name="connsiteY5" fmla="*/ 5333085 h 5333085"/>
              <a:gd name="connsiteX6" fmla="*/ 384344 w 3843444"/>
              <a:gd name="connsiteY6" fmla="*/ 5333085 h 5333085"/>
              <a:gd name="connsiteX7" fmla="*/ 0 w 3843444"/>
              <a:gd name="connsiteY7" fmla="*/ 4948741 h 5333085"/>
              <a:gd name="connsiteX8" fmla="*/ 0 w 3843444"/>
              <a:gd name="connsiteY8" fmla="*/ 384344 h 53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444" h="5333085">
                <a:moveTo>
                  <a:pt x="0" y="384344"/>
                </a:moveTo>
                <a:cubicBezTo>
                  <a:pt x="0" y="172077"/>
                  <a:pt x="172077" y="0"/>
                  <a:pt x="384344" y="0"/>
                </a:cubicBezTo>
                <a:lnTo>
                  <a:pt x="3459100" y="0"/>
                </a:lnTo>
                <a:cubicBezTo>
                  <a:pt x="3671367" y="0"/>
                  <a:pt x="3843444" y="172077"/>
                  <a:pt x="3843444" y="384344"/>
                </a:cubicBezTo>
                <a:lnTo>
                  <a:pt x="3843444" y="4948741"/>
                </a:lnTo>
                <a:cubicBezTo>
                  <a:pt x="3843444" y="5161008"/>
                  <a:pt x="3671367" y="5333085"/>
                  <a:pt x="3459100" y="5333085"/>
                </a:cubicBezTo>
                <a:lnTo>
                  <a:pt x="384344" y="5333085"/>
                </a:lnTo>
                <a:cubicBezTo>
                  <a:pt x="172077" y="5333085"/>
                  <a:pt x="0" y="5161008"/>
                  <a:pt x="0" y="4948741"/>
                </a:cubicBezTo>
                <a:lnTo>
                  <a:pt x="0" y="384344"/>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3847460" numCol="1" spcCol="1270" anchor="ctr" anchorCtr="0">
            <a:noAutofit/>
          </a:bodyPr>
          <a:lstStyle/>
          <a:p>
            <a:pPr marL="0" lvl="0" indent="0" algn="ctr" defTabSz="1333500">
              <a:lnSpc>
                <a:spcPct val="90000"/>
              </a:lnSpc>
              <a:spcBef>
                <a:spcPct val="0"/>
              </a:spcBef>
              <a:spcAft>
                <a:spcPts val="0"/>
              </a:spcAft>
              <a:buNone/>
            </a:pPr>
            <a:endParaRPr lang="en-US" sz="3000" b="1" kern="1200"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7" name="Freeform: Shape 6">
            <a:extLst>
              <a:ext uri="{FF2B5EF4-FFF2-40B4-BE49-F238E27FC236}">
                <a16:creationId xmlns:a16="http://schemas.microsoft.com/office/drawing/2014/main" id="{6314925B-3FC2-B5BF-AD50-50D07F046B28}"/>
              </a:ext>
            </a:extLst>
          </p:cNvPr>
          <p:cNvSpPr/>
          <p:nvPr/>
        </p:nvSpPr>
        <p:spPr>
          <a:xfrm>
            <a:off x="4272755" y="2050584"/>
            <a:ext cx="3641587" cy="4681611"/>
          </a:xfrm>
          <a:custGeom>
            <a:avLst/>
            <a:gdLst>
              <a:gd name="connsiteX0" fmla="*/ 0 w 3641587"/>
              <a:gd name="connsiteY0" fmla="*/ 346303 h 3463031"/>
              <a:gd name="connsiteX1" fmla="*/ 346303 w 3641587"/>
              <a:gd name="connsiteY1" fmla="*/ 0 h 3463031"/>
              <a:gd name="connsiteX2" fmla="*/ 3295284 w 3641587"/>
              <a:gd name="connsiteY2" fmla="*/ 0 h 3463031"/>
              <a:gd name="connsiteX3" fmla="*/ 3641587 w 3641587"/>
              <a:gd name="connsiteY3" fmla="*/ 346303 h 3463031"/>
              <a:gd name="connsiteX4" fmla="*/ 3641587 w 3641587"/>
              <a:gd name="connsiteY4" fmla="*/ 3116728 h 3463031"/>
              <a:gd name="connsiteX5" fmla="*/ 3295284 w 3641587"/>
              <a:gd name="connsiteY5" fmla="*/ 3463031 h 3463031"/>
              <a:gd name="connsiteX6" fmla="*/ 346303 w 3641587"/>
              <a:gd name="connsiteY6" fmla="*/ 3463031 h 3463031"/>
              <a:gd name="connsiteX7" fmla="*/ 0 w 3641587"/>
              <a:gd name="connsiteY7" fmla="*/ 3116728 h 3463031"/>
              <a:gd name="connsiteX8" fmla="*/ 0 w 3641587"/>
              <a:gd name="connsiteY8" fmla="*/ 346303 h 346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587" h="3463031">
                <a:moveTo>
                  <a:pt x="0" y="346303"/>
                </a:moveTo>
                <a:cubicBezTo>
                  <a:pt x="0" y="155045"/>
                  <a:pt x="155045" y="0"/>
                  <a:pt x="346303" y="0"/>
                </a:cubicBezTo>
                <a:lnTo>
                  <a:pt x="3295284" y="0"/>
                </a:lnTo>
                <a:cubicBezTo>
                  <a:pt x="3486542" y="0"/>
                  <a:pt x="3641587" y="155045"/>
                  <a:pt x="3641587" y="346303"/>
                </a:cubicBezTo>
                <a:lnTo>
                  <a:pt x="3641587" y="3116728"/>
                </a:lnTo>
                <a:cubicBezTo>
                  <a:pt x="3641587" y="3307986"/>
                  <a:pt x="3486542" y="3463031"/>
                  <a:pt x="3295284" y="3463031"/>
                </a:cubicBezTo>
                <a:lnTo>
                  <a:pt x="346303" y="3463031"/>
                </a:lnTo>
                <a:cubicBezTo>
                  <a:pt x="155045" y="3463031"/>
                  <a:pt x="0" y="3307986"/>
                  <a:pt x="0" y="3116728"/>
                </a:cubicBezTo>
                <a:lnTo>
                  <a:pt x="0" y="346303"/>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44609" tIns="133814" rIns="144609" bIns="133814" numCol="1" spcCol="1270" anchor="ctr" anchorCtr="0">
            <a:noAutofit/>
          </a:bodyPr>
          <a:lstStyle/>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1. </a:t>
            </a:r>
            <a:r>
              <a:rPr lang="en-US" b="1" kern="1200" dirty="0" err="1">
                <a:latin typeface="Times New Roman" panose="02020603050405020304" pitchFamily="18" charset="0"/>
                <a:cs typeface="Times New Roman" panose="02020603050405020304" pitchFamily="18" charset="0"/>
              </a:rPr>
              <a:t>Kiểm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tra</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đôn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đốc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Tổ</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2. </a:t>
            </a:r>
            <a:r>
              <a:rPr lang="vi-VN" b="1" kern="1200" dirty="0">
                <a:latin typeface="Times New Roman" panose="02020603050405020304" pitchFamily="18" charset="0"/>
                <a:cs typeface="Times New Roman" panose="02020603050405020304" pitchFamily="18" charset="0"/>
              </a:rPr>
              <a:t>Kiểm tra danh sách cử tri, người ứng cử</a:t>
            </a: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3. </a:t>
            </a:r>
            <a:r>
              <a:rPr lang="en-US" b="1" kern="1200" dirty="0" err="1">
                <a:latin typeface="Times New Roman" panose="02020603050405020304" pitchFamily="18" charset="0"/>
                <a:cs typeface="Times New Roman" panose="02020603050405020304" pitchFamily="18" charset="0"/>
              </a:rPr>
              <a:t>Chỉ</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bố</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trí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phòng</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bỏ</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4. </a:t>
            </a:r>
            <a:r>
              <a:rPr lang="en-US" b="1" kern="1200" dirty="0" err="1">
                <a:latin typeface="Times New Roman" panose="02020603050405020304" pitchFamily="18" charset="0"/>
                <a:cs typeface="Times New Roman" panose="02020603050405020304" pitchFamily="18" charset="0"/>
              </a:rPr>
              <a:t>Nhận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phân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phối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cho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Tổ</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5. </a:t>
            </a:r>
            <a:r>
              <a:rPr lang="en-US" b="1" kern="1200" dirty="0" err="1">
                <a:latin typeface="Times New Roman" panose="02020603050405020304" pitchFamily="18" charset="0"/>
                <a:cs typeface="Times New Roman" panose="02020603050405020304" pitchFamily="18" charset="0"/>
              </a:rPr>
              <a:t>Tổng</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hợp</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lập</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biên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bản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kết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quả</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6. </a:t>
            </a:r>
            <a:r>
              <a:rPr lang="en-US" b="1" kern="1200" dirty="0" err="1">
                <a:latin typeface="Times New Roman" panose="02020603050405020304" pitchFamily="18" charset="0"/>
                <a:cs typeface="Times New Roman" panose="02020603050405020304" pitchFamily="18" charset="0"/>
              </a:rPr>
              <a:t>Giải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quyết</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nại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tố</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theo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thẩm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quyền</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7. </a:t>
            </a:r>
            <a:r>
              <a:rPr lang="vi-VN" b="1" kern="1200" dirty="0">
                <a:latin typeface="Times New Roman" panose="02020603050405020304" pitchFamily="18" charset="0"/>
                <a:cs typeface="Times New Roman" panose="02020603050405020304" pitchFamily="18" charset="0"/>
              </a:rPr>
              <a:t>Báo cáo, chuyển hồ sơ cho UBBC</a:t>
            </a: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8. </a:t>
            </a:r>
            <a:r>
              <a:rPr lang="en-US" b="1" kern="1200" dirty="0" err="1">
                <a:latin typeface="Times New Roman" panose="02020603050405020304" pitchFamily="18" charset="0"/>
                <a:cs typeface="Times New Roman" panose="02020603050405020304" pitchFamily="18" charset="0"/>
              </a:rPr>
              <a:t>Tổ</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chức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thêm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lại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có</a:t>
            </a:r>
            <a:r>
              <a:rPr lang="en-US" b="1"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06F4A448-AFA2-D4C1-70A6-DE6262873EEE}"/>
              </a:ext>
            </a:extLst>
          </p:cNvPr>
          <p:cNvSpPr/>
          <p:nvPr/>
        </p:nvSpPr>
        <p:spPr>
          <a:xfrm>
            <a:off x="8303529" y="1286985"/>
            <a:ext cx="3843444" cy="5537442"/>
          </a:xfrm>
          <a:custGeom>
            <a:avLst/>
            <a:gdLst>
              <a:gd name="connsiteX0" fmla="*/ 0 w 3843444"/>
              <a:gd name="connsiteY0" fmla="*/ 384344 h 5333085"/>
              <a:gd name="connsiteX1" fmla="*/ 384344 w 3843444"/>
              <a:gd name="connsiteY1" fmla="*/ 0 h 5333085"/>
              <a:gd name="connsiteX2" fmla="*/ 3459100 w 3843444"/>
              <a:gd name="connsiteY2" fmla="*/ 0 h 5333085"/>
              <a:gd name="connsiteX3" fmla="*/ 3843444 w 3843444"/>
              <a:gd name="connsiteY3" fmla="*/ 384344 h 5333085"/>
              <a:gd name="connsiteX4" fmla="*/ 3843444 w 3843444"/>
              <a:gd name="connsiteY4" fmla="*/ 4948741 h 5333085"/>
              <a:gd name="connsiteX5" fmla="*/ 3459100 w 3843444"/>
              <a:gd name="connsiteY5" fmla="*/ 5333085 h 5333085"/>
              <a:gd name="connsiteX6" fmla="*/ 384344 w 3843444"/>
              <a:gd name="connsiteY6" fmla="*/ 5333085 h 5333085"/>
              <a:gd name="connsiteX7" fmla="*/ 0 w 3843444"/>
              <a:gd name="connsiteY7" fmla="*/ 4948741 h 5333085"/>
              <a:gd name="connsiteX8" fmla="*/ 0 w 3843444"/>
              <a:gd name="connsiteY8" fmla="*/ 384344 h 53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444" h="5333085">
                <a:moveTo>
                  <a:pt x="0" y="384344"/>
                </a:moveTo>
                <a:cubicBezTo>
                  <a:pt x="0" y="172077"/>
                  <a:pt x="172077" y="0"/>
                  <a:pt x="384344" y="0"/>
                </a:cubicBezTo>
                <a:lnTo>
                  <a:pt x="3459100" y="0"/>
                </a:lnTo>
                <a:cubicBezTo>
                  <a:pt x="3671367" y="0"/>
                  <a:pt x="3843444" y="172077"/>
                  <a:pt x="3843444" y="384344"/>
                </a:cubicBezTo>
                <a:lnTo>
                  <a:pt x="3843444" y="4948741"/>
                </a:lnTo>
                <a:cubicBezTo>
                  <a:pt x="3843444" y="5161008"/>
                  <a:pt x="3671367" y="5333085"/>
                  <a:pt x="3459100" y="5333085"/>
                </a:cubicBezTo>
                <a:lnTo>
                  <a:pt x="384344" y="5333085"/>
                </a:lnTo>
                <a:cubicBezTo>
                  <a:pt x="172077" y="5333085"/>
                  <a:pt x="0" y="5161008"/>
                  <a:pt x="0" y="4948741"/>
                </a:cubicBezTo>
                <a:lnTo>
                  <a:pt x="0" y="384344"/>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3847460" numCol="1" spcCol="1270" anchor="ctr" anchorCtr="0">
            <a:noAutofit/>
          </a:bodyPr>
          <a:lstStyle/>
          <a:p>
            <a:pPr marL="0" lvl="0" indent="0" algn="ctr" defTabSz="1333500">
              <a:lnSpc>
                <a:spcPct val="90000"/>
              </a:lnSpc>
              <a:spcBef>
                <a:spcPct val="0"/>
              </a:spcBef>
              <a:spcAft>
                <a:spcPts val="0"/>
              </a:spcAft>
              <a:buNone/>
            </a:pPr>
            <a:endParaRPr lang="en-US" sz="3000" b="1" kern="1200" dirty="0">
              <a:solidFill>
                <a:srgbClr val="6600FF"/>
              </a:solidFill>
              <a:latin typeface="Times New Roman" panose="02020603050405020304" pitchFamily="18" charset="0"/>
              <a:ea typeface="Libre Baskerville" pitchFamily="34" charset="-122"/>
              <a:cs typeface="Times New Roman" panose="02020603050405020304" pitchFamily="18" charset="0"/>
            </a:endParaRPr>
          </a:p>
        </p:txBody>
      </p:sp>
      <p:sp>
        <p:nvSpPr>
          <p:cNvPr id="9" name="Freeform: Shape 8">
            <a:extLst>
              <a:ext uri="{FF2B5EF4-FFF2-40B4-BE49-F238E27FC236}">
                <a16:creationId xmlns:a16="http://schemas.microsoft.com/office/drawing/2014/main" id="{092D224F-1A80-16D4-3F86-819806697874}"/>
              </a:ext>
            </a:extLst>
          </p:cNvPr>
          <p:cNvSpPr/>
          <p:nvPr/>
        </p:nvSpPr>
        <p:spPr>
          <a:xfrm>
            <a:off x="8373511" y="2117140"/>
            <a:ext cx="3703482" cy="4613549"/>
          </a:xfrm>
          <a:custGeom>
            <a:avLst/>
            <a:gdLst>
              <a:gd name="connsiteX0" fmla="*/ 0 w 3703482"/>
              <a:gd name="connsiteY0" fmla="*/ 346514 h 3465142"/>
              <a:gd name="connsiteX1" fmla="*/ 346514 w 3703482"/>
              <a:gd name="connsiteY1" fmla="*/ 0 h 3465142"/>
              <a:gd name="connsiteX2" fmla="*/ 3356968 w 3703482"/>
              <a:gd name="connsiteY2" fmla="*/ 0 h 3465142"/>
              <a:gd name="connsiteX3" fmla="*/ 3703482 w 3703482"/>
              <a:gd name="connsiteY3" fmla="*/ 346514 h 3465142"/>
              <a:gd name="connsiteX4" fmla="*/ 3703482 w 3703482"/>
              <a:gd name="connsiteY4" fmla="*/ 3118628 h 3465142"/>
              <a:gd name="connsiteX5" fmla="*/ 3356968 w 3703482"/>
              <a:gd name="connsiteY5" fmla="*/ 3465142 h 3465142"/>
              <a:gd name="connsiteX6" fmla="*/ 346514 w 3703482"/>
              <a:gd name="connsiteY6" fmla="*/ 3465142 h 3465142"/>
              <a:gd name="connsiteX7" fmla="*/ 0 w 3703482"/>
              <a:gd name="connsiteY7" fmla="*/ 3118628 h 3465142"/>
              <a:gd name="connsiteX8" fmla="*/ 0 w 3703482"/>
              <a:gd name="connsiteY8" fmla="*/ 346514 h 346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3482" h="3465142">
                <a:moveTo>
                  <a:pt x="0" y="346514"/>
                </a:moveTo>
                <a:cubicBezTo>
                  <a:pt x="0" y="155140"/>
                  <a:pt x="155140" y="0"/>
                  <a:pt x="346514" y="0"/>
                </a:cubicBezTo>
                <a:lnTo>
                  <a:pt x="3356968" y="0"/>
                </a:lnTo>
                <a:cubicBezTo>
                  <a:pt x="3548342" y="0"/>
                  <a:pt x="3703482" y="155140"/>
                  <a:pt x="3703482" y="346514"/>
                </a:cubicBezTo>
                <a:lnTo>
                  <a:pt x="3703482" y="3118628"/>
                </a:lnTo>
                <a:cubicBezTo>
                  <a:pt x="3703482" y="3310002"/>
                  <a:pt x="3548342" y="3465142"/>
                  <a:pt x="3356968" y="3465142"/>
                </a:cubicBezTo>
                <a:lnTo>
                  <a:pt x="346514" y="3465142"/>
                </a:lnTo>
                <a:cubicBezTo>
                  <a:pt x="155140" y="3465142"/>
                  <a:pt x="0" y="3310002"/>
                  <a:pt x="0" y="3118628"/>
                </a:cubicBezTo>
                <a:lnTo>
                  <a:pt x="0" y="346514"/>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44671" tIns="133876" rIns="144671" bIns="133876" numCol="1" spcCol="1270" anchor="ctr" anchorCtr="0">
            <a:noAutofit/>
          </a:bodyPr>
          <a:lstStyle/>
          <a:p>
            <a:pPr marL="0" lvl="0" indent="0" algn="l" defTabSz="755650">
              <a:lnSpc>
                <a:spcPct val="90000"/>
              </a:lnSpc>
              <a:spcBef>
                <a:spcPct val="0"/>
              </a:spcBef>
              <a:spcAft>
                <a:spcPct val="35000"/>
              </a:spcAft>
              <a:buNone/>
            </a:pPr>
            <a:r>
              <a:rPr lang="en-US" b="1" kern="1200" dirty="0">
                <a:solidFill>
                  <a:schemeClr val="bg1"/>
                </a:solidFill>
                <a:latin typeface="Times New Roman" panose="02020603050405020304" pitchFamily="18" charset="0"/>
                <a:cs typeface="Times New Roman" panose="02020603050405020304" pitchFamily="18" charset="0"/>
              </a:rPr>
              <a:t>1. </a:t>
            </a:r>
            <a:r>
              <a:rPr lang="en-US" b="1" kern="1200" dirty="0" err="1">
                <a:solidFill>
                  <a:schemeClr val="bg1"/>
                </a:solidFill>
                <a:latin typeface="Times New Roman" panose="02020603050405020304" pitchFamily="18" charset="0"/>
                <a:cs typeface="Times New Roman" panose="02020603050405020304" pitchFamily="18" charset="0"/>
              </a:rPr>
              <a:t>Phụ</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trách</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bầu</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cử</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tại</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khu</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vực</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bỏ</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phiếu</a:t>
            </a:r>
            <a:endParaRPr lang="en-US" b="1" kern="1200" dirty="0">
              <a:solidFill>
                <a:schemeClr val="bg1"/>
              </a:solidFill>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solidFill>
                  <a:schemeClr val="bg1"/>
                </a:solidFill>
                <a:latin typeface="Times New Roman" panose="02020603050405020304" pitchFamily="18" charset="0"/>
                <a:cs typeface="Times New Roman" panose="02020603050405020304" pitchFamily="18" charset="0"/>
              </a:rPr>
              <a:t>2. </a:t>
            </a:r>
            <a:r>
              <a:rPr lang="en-US" b="1" kern="1200" dirty="0" err="1">
                <a:solidFill>
                  <a:schemeClr val="bg1"/>
                </a:solidFill>
                <a:latin typeface="Times New Roman" panose="02020603050405020304" pitchFamily="18" charset="0"/>
                <a:cs typeface="Times New Roman" panose="02020603050405020304" pitchFamily="18" charset="0"/>
              </a:rPr>
              <a:t>Bố</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trí</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phòng</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bỏ</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phiếu</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chuẩn</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bị</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hòm</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phiếu</a:t>
            </a:r>
            <a:endParaRPr lang="en-US" b="1" kern="1200" dirty="0">
              <a:solidFill>
                <a:schemeClr val="bg1"/>
              </a:solidFill>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solidFill>
                  <a:schemeClr val="bg1"/>
                </a:solidFill>
                <a:latin typeface="Times New Roman" panose="02020603050405020304" pitchFamily="18" charset="0"/>
                <a:cs typeface="Times New Roman" panose="02020603050405020304" pitchFamily="18" charset="0"/>
              </a:rPr>
              <a:t>3. </a:t>
            </a:r>
            <a:r>
              <a:rPr lang="en-US" b="1" kern="1200" dirty="0" err="1">
                <a:solidFill>
                  <a:schemeClr val="bg1"/>
                </a:solidFill>
                <a:latin typeface="Times New Roman" panose="02020603050405020304" pitchFamily="18" charset="0"/>
                <a:cs typeface="Times New Roman" panose="02020603050405020304" pitchFamily="18" charset="0"/>
              </a:rPr>
              <a:t>Phát</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thẻ</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cử</a:t>
            </a:r>
            <a:r>
              <a:rPr lang="en-US" b="1" kern="1200" dirty="0">
                <a:solidFill>
                  <a:schemeClr val="bg1"/>
                </a:solidFill>
                <a:latin typeface="Times New Roman" panose="02020603050405020304" pitchFamily="18" charset="0"/>
                <a:cs typeface="Times New Roman" panose="02020603050405020304" pitchFamily="18" charset="0"/>
              </a:rPr>
              <a:t> tri, </a:t>
            </a:r>
            <a:r>
              <a:rPr lang="en-US" b="1" kern="1200" dirty="0" err="1">
                <a:solidFill>
                  <a:schemeClr val="bg1"/>
                </a:solidFill>
                <a:latin typeface="Times New Roman" panose="02020603050405020304" pitchFamily="18" charset="0"/>
                <a:cs typeface="Times New Roman" panose="02020603050405020304" pitchFamily="18" charset="0"/>
              </a:rPr>
              <a:t>phát</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phiếu</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bầu</a:t>
            </a:r>
            <a:endParaRPr lang="en-US" b="1" kern="1200" dirty="0">
              <a:solidFill>
                <a:schemeClr val="bg1"/>
              </a:solidFill>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solidFill>
                  <a:schemeClr val="bg1"/>
                </a:solidFill>
                <a:latin typeface="Times New Roman" panose="02020603050405020304" pitchFamily="18" charset="0"/>
                <a:cs typeface="Times New Roman" panose="02020603050405020304" pitchFamily="18" charset="0"/>
              </a:rPr>
              <a:t>4. Thông </a:t>
            </a:r>
            <a:r>
              <a:rPr lang="en-US" b="1" kern="1200" dirty="0" err="1">
                <a:solidFill>
                  <a:schemeClr val="bg1"/>
                </a:solidFill>
                <a:latin typeface="Times New Roman" panose="02020603050405020304" pitchFamily="18" charset="0"/>
                <a:cs typeface="Times New Roman" panose="02020603050405020304" pitchFamily="18" charset="0"/>
              </a:rPr>
              <a:t>báo</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ngày</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giờ</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địa</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điểm</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bỏ</a:t>
            </a:r>
            <a:r>
              <a:rPr lang="en-US" b="1" kern="1200" dirty="0">
                <a:solidFill>
                  <a:schemeClr val="bg1"/>
                </a:solidFill>
                <a:latin typeface="Times New Roman" panose="02020603050405020304" pitchFamily="18" charset="0"/>
                <a:cs typeface="Times New Roman" panose="02020603050405020304" pitchFamily="18" charset="0"/>
              </a:rPr>
              <a:t> </a:t>
            </a:r>
            <a:r>
              <a:rPr lang="en-US" b="1" kern="1200" dirty="0" err="1">
                <a:solidFill>
                  <a:schemeClr val="bg1"/>
                </a:solidFill>
                <a:latin typeface="Times New Roman" panose="02020603050405020304" pitchFamily="18" charset="0"/>
                <a:cs typeface="Times New Roman" panose="02020603050405020304" pitchFamily="18" charset="0"/>
              </a:rPr>
              <a:t>phiếu</a:t>
            </a:r>
            <a:endParaRPr lang="en-US" b="1" kern="1200" dirty="0">
              <a:solidFill>
                <a:schemeClr val="bg1"/>
              </a:solidFill>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5. </a:t>
            </a:r>
            <a:r>
              <a:rPr lang="en-US" b="1" kern="1200" dirty="0" err="1">
                <a:latin typeface="Times New Roman" panose="02020603050405020304" pitchFamily="18" charset="0"/>
                <a:cs typeface="Times New Roman" panose="02020603050405020304" pitchFamily="18" charset="0"/>
              </a:rPr>
              <a:t>Tổ</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chức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bỏ</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bảo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đảm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đúng</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nội</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quy</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6. </a:t>
            </a:r>
            <a:r>
              <a:rPr lang="en-US" b="1" kern="1200" dirty="0" err="1">
                <a:latin typeface="Times New Roman" panose="02020603050405020304" pitchFamily="18" charset="0"/>
                <a:cs typeface="Times New Roman" panose="02020603050405020304" pitchFamily="18" charset="0"/>
              </a:rPr>
              <a:t>Kiểm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lập</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biên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bản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kiểm</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7. </a:t>
            </a:r>
            <a:r>
              <a:rPr lang="en-US" b="1" kern="1200" dirty="0" err="1">
                <a:latin typeface="Times New Roman" panose="02020603050405020304" pitchFamily="18" charset="0"/>
                <a:cs typeface="Times New Roman" panose="02020603050405020304" pitchFamily="18" charset="0"/>
              </a:rPr>
              <a:t>Chuyển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biên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bản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phiếu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theo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quy</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định</a:t>
            </a:r>
            <a:endParaRPr lang="en-US" b="1" kern="1200" dirty="0">
              <a:latin typeface="Times New Roman" panose="02020603050405020304" pitchFamily="18" charset="0"/>
              <a:cs typeface="Times New Roman" panose="02020603050405020304" pitchFamily="18" charset="0"/>
            </a:endParaRPr>
          </a:p>
          <a:p>
            <a:pPr marL="0" lvl="0" indent="0" algn="l" defTabSz="755650">
              <a:lnSpc>
                <a:spcPct val="90000"/>
              </a:lnSpc>
              <a:spcBef>
                <a:spcPct val="0"/>
              </a:spcBef>
              <a:spcAft>
                <a:spcPct val="35000"/>
              </a:spcAft>
              <a:buNone/>
            </a:pPr>
            <a:r>
              <a:rPr lang="en-US" b="1" kern="1200" dirty="0">
                <a:latin typeface="Times New Roman" panose="02020603050405020304" pitchFamily="18" charset="0"/>
                <a:cs typeface="Times New Roman" panose="02020603050405020304" pitchFamily="18" charset="0"/>
              </a:rPr>
              <a:t>8. Báo </a:t>
            </a:r>
            <a:r>
              <a:rPr lang="en-US" b="1" kern="1200" dirty="0" err="1">
                <a:latin typeface="Times New Roman" panose="02020603050405020304" pitchFamily="18" charset="0"/>
                <a:cs typeface="Times New Roman" panose="02020603050405020304" pitchFamily="18" charset="0"/>
              </a:rPr>
              <a:t>cáo</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thực</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hiện</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thêm</a:t>
            </a:r>
            <a:r>
              <a:rPr lang="en-US" b="1" kern="1200" dirty="0">
                <a:latin typeface="Times New Roman" panose="02020603050405020304" pitchFamily="18" charset="0"/>
                <a:cs typeface="Times New Roman" panose="02020603050405020304" pitchFamily="18" charset="0"/>
              </a:rPr>
              <a:t>/</a:t>
            </a:r>
            <a:r>
              <a:rPr lang="en-US" b="1" kern="1200" dirty="0" err="1">
                <a:latin typeface="Times New Roman" panose="02020603050405020304" pitchFamily="18" charset="0"/>
                <a:cs typeface="Times New Roman" panose="02020603050405020304" pitchFamily="18" charset="0"/>
              </a:rPr>
              <a:t>bầu</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cử</a:t>
            </a:r>
            <a:r>
              <a:rPr lang="en-US" b="1" kern="1200" dirty="0">
                <a:latin typeface="Times New Roman" panose="02020603050405020304" pitchFamily="18" charset="0"/>
                <a:cs typeface="Times New Roman" panose="02020603050405020304" pitchFamily="18" charset="0"/>
              </a:rPr>
              <a:t> </a:t>
            </a:r>
            <a:r>
              <a:rPr lang="en-US" b="1" kern="1200" dirty="0" err="1">
                <a:latin typeface="Times New Roman" panose="02020603050405020304" pitchFamily="18" charset="0"/>
                <a:cs typeface="Times New Roman" panose="02020603050405020304" pitchFamily="18" charset="0"/>
              </a:rPr>
              <a:t>lại</a:t>
            </a:r>
            <a:endParaRPr lang="en-US"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00542" y="1082200"/>
            <a:ext cx="933269" cy="989951"/>
          </a:xfrm>
          <a:prstGeom prst="rect">
            <a:avLst/>
          </a:prstGeom>
        </p:spPr>
        <p:txBody>
          <a:bodyPr wrap="none">
            <a:spAutoFit/>
          </a:bodyPr>
          <a:lstStyle/>
          <a:p>
            <a:r>
              <a:rPr lang="en-US" sz="5833" dirty="0">
                <a:solidFill>
                  <a:schemeClr val="accent4">
                    <a:lumMod val="50000"/>
                  </a:schemeClr>
                </a:solidFill>
              </a:rPr>
              <a:t>🏛</a:t>
            </a:r>
          </a:p>
        </p:txBody>
      </p:sp>
      <p:sp>
        <p:nvSpPr>
          <p:cNvPr id="10" name="Rectangle: Rounded Corners 9">
            <a:extLst>
              <a:ext uri="{FF2B5EF4-FFF2-40B4-BE49-F238E27FC236}">
                <a16:creationId xmlns:a16="http://schemas.microsoft.com/office/drawing/2014/main" id="{25468FB3-A0BB-B4C0-6F0D-3D2AB22CA1D3}"/>
              </a:ext>
            </a:extLst>
          </p:cNvPr>
          <p:cNvSpPr/>
          <p:nvPr/>
        </p:nvSpPr>
        <p:spPr>
          <a:xfrm>
            <a:off x="910215" y="1515727"/>
            <a:ext cx="2912934" cy="5678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6600FF"/>
                </a:solidFill>
                <a:latin typeface="Times New Roman" panose="02020603050405020304" pitchFamily="18" charset="0"/>
                <a:cs typeface="Times New Roman" panose="02020603050405020304" pitchFamily="18" charset="0"/>
              </a:rPr>
              <a:t>ỦY BAN BẦU CỬ</a:t>
            </a:r>
            <a:endParaRPr lang="vi-VN" sz="2600" b="1" dirty="0">
              <a:solidFill>
                <a:srgbClr val="6600FF"/>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3BEC97F-0051-966D-02B1-89D473AA4FDA}"/>
              </a:ext>
            </a:extLst>
          </p:cNvPr>
          <p:cNvSpPr/>
          <p:nvPr/>
        </p:nvSpPr>
        <p:spPr>
          <a:xfrm>
            <a:off x="4999282" y="1482705"/>
            <a:ext cx="2912934" cy="5678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6600FF"/>
                </a:solidFill>
                <a:latin typeface="Times New Roman" panose="02020603050405020304" pitchFamily="18" charset="0"/>
                <a:cs typeface="Times New Roman" panose="02020603050405020304" pitchFamily="18" charset="0"/>
              </a:rPr>
              <a:t>BAN BẦU CỬ</a:t>
            </a:r>
            <a:endParaRPr lang="vi-VN" sz="2600" b="1" dirty="0">
              <a:solidFill>
                <a:srgbClr val="6600FF"/>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F229863D-3A33-51DA-BC4C-7877F829F113}"/>
              </a:ext>
            </a:extLst>
          </p:cNvPr>
          <p:cNvSpPr/>
          <p:nvPr/>
        </p:nvSpPr>
        <p:spPr>
          <a:xfrm>
            <a:off x="9137548" y="1482705"/>
            <a:ext cx="2912934" cy="5678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6600FF"/>
                </a:solidFill>
                <a:latin typeface="Times New Roman" panose="02020603050405020304" pitchFamily="18" charset="0"/>
                <a:cs typeface="Times New Roman" panose="02020603050405020304" pitchFamily="18" charset="0"/>
              </a:rPr>
              <a:t>TỔ BẦU CỬ</a:t>
            </a:r>
            <a:endParaRPr lang="vi-VN" sz="2600" b="1" dirty="0">
              <a:solidFill>
                <a:srgbClr val="6600FF"/>
              </a:solidFill>
              <a:latin typeface="Times New Roman" panose="02020603050405020304" pitchFamily="18" charset="0"/>
              <a:cs typeface="Times New Roman" panose="02020603050405020304" pitchFamily="18" charset="0"/>
            </a:endParaRPr>
          </a:p>
        </p:txBody>
      </p:sp>
      <p:pic>
        <p:nvPicPr>
          <p:cNvPr id="13" name="Graphic 12" descr="Meeting">
            <a:extLst>
              <a:ext uri="{FF2B5EF4-FFF2-40B4-BE49-F238E27FC236}">
                <a16:creationId xmlns:a16="http://schemas.microsoft.com/office/drawing/2014/main" id="{EB01038D-08C8-37EC-CAEC-C874DB0F12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289162" y="1253087"/>
            <a:ext cx="808156" cy="808156"/>
          </a:xfrm>
          <a:prstGeom prst="rect">
            <a:avLst/>
          </a:prstGeom>
        </p:spPr>
      </p:pic>
      <p:pic>
        <p:nvPicPr>
          <p:cNvPr id="14" name="Graphic 13" descr="Users">
            <a:extLst>
              <a:ext uri="{FF2B5EF4-FFF2-40B4-BE49-F238E27FC236}">
                <a16:creationId xmlns:a16="http://schemas.microsoft.com/office/drawing/2014/main" id="{33DF4F77-67BE-4821-9C6E-B2821B0BCFF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403743" y="1157751"/>
            <a:ext cx="914400" cy="914400"/>
          </a:xfrm>
          <a:prstGeom prst="rect">
            <a:avLst/>
          </a:prstGeom>
        </p:spPr>
      </p:pic>
    </p:spTree>
    <p:extLst>
      <p:ext uri="{BB962C8B-B14F-4D97-AF65-F5344CB8AC3E}">
        <p14:creationId xmlns:p14="http://schemas.microsoft.com/office/powerpoint/2010/main" val="204438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0" name="Rectangle 9"/>
          <p:cNvSpPr/>
          <p:nvPr/>
        </p:nvSpPr>
        <p:spPr>
          <a:xfrm>
            <a:off x="457078" y="1489633"/>
            <a:ext cx="11812092" cy="3619196"/>
          </a:xfrm>
          <a:prstGeom prst="rect">
            <a:avLst/>
          </a:prstGeom>
        </p:spPr>
        <p:txBody>
          <a:bodyPr wrap="square">
            <a:spAutoFit/>
          </a:bodyPr>
          <a:lstStyle/>
          <a:p>
            <a:endParaRPr lang="en-US" sz="2500" b="1" dirty="0">
              <a:solidFill>
                <a:srgbClr val="002060"/>
              </a:solidFill>
              <a:latin typeface="Times New Roman" panose="02020603050405020304" pitchFamily="18" charset="0"/>
              <a:cs typeface="Times New Roman" panose="02020603050405020304" pitchFamily="18" charset="0"/>
            </a:endParaRPr>
          </a:p>
          <a:p>
            <a:r>
              <a:rPr lang="vi-VN" sz="2917" b="1" dirty="0">
                <a:solidFill>
                  <a:srgbClr val="002060"/>
                </a:solidFill>
                <a:latin typeface="Times New Roman" panose="02020603050405020304" pitchFamily="18" charset="0"/>
                <a:cs typeface="Times New Roman" panose="02020603050405020304" pitchFamily="18" charset="0"/>
              </a:rPr>
              <a:t>BƯỚC 1 – PHÂN THEO MÀU</a:t>
            </a:r>
          </a:p>
          <a:p>
            <a:pPr>
              <a:buFont typeface="Arial" panose="020B0604020202020204" pitchFamily="34" charset="0"/>
              <a:buChar char="•"/>
            </a:pPr>
            <a:r>
              <a:rPr lang="en-US" sz="2500" b="1" dirty="0">
                <a:solidFill>
                  <a:srgbClr val="FF99CC"/>
                </a:solidFill>
                <a:latin typeface="Times New Roman" panose="02020603050405020304" pitchFamily="18" charset="0"/>
                <a:cs typeface="Times New Roman" panose="02020603050405020304" pitchFamily="18" charset="0"/>
              </a:rPr>
              <a:t> </a:t>
            </a:r>
            <a:r>
              <a:rPr lang="en-US" sz="4167" dirty="0">
                <a:solidFill>
                  <a:srgbClr val="FF99CC"/>
                </a:solidFill>
                <a:latin typeface="Times New Roman" panose="02020603050405020304" pitchFamily="18" charset="0"/>
                <a:cs typeface="Times New Roman" panose="02020603050405020304" pitchFamily="18" charset="0"/>
              </a:rPr>
              <a:t>🔵</a:t>
            </a:r>
            <a:r>
              <a:rPr lang="en-US" sz="2500" dirty="0">
                <a:solidFill>
                  <a:srgbClr val="FF99CC"/>
                </a:solidFill>
                <a:latin typeface="Times New Roman" panose="02020603050405020304" pitchFamily="18" charset="0"/>
                <a:cs typeface="Times New Roman" panose="02020603050405020304" pitchFamily="18" charset="0"/>
              </a:rPr>
              <a:t> </a:t>
            </a:r>
            <a:r>
              <a:rPr lang="vi-VN" sz="2500" b="1" dirty="0">
                <a:solidFill>
                  <a:srgbClr val="FF99CC"/>
                </a:solidFill>
                <a:latin typeface="Times New Roman" panose="02020603050405020304" pitchFamily="18" charset="0"/>
                <a:cs typeface="Times New Roman" panose="02020603050405020304" pitchFamily="18" charset="0"/>
              </a:rPr>
              <a:t>Phiếu ĐBQH</a:t>
            </a:r>
            <a:endParaRPr lang="vi-VN" sz="2500" dirty="0">
              <a:solidFill>
                <a:srgbClr val="FF99C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500" dirty="0">
                <a:solidFill>
                  <a:schemeClr val="accent5">
                    <a:lumMod val="75000"/>
                  </a:schemeClr>
                </a:solidFill>
                <a:latin typeface="Times New Roman" panose="02020603050405020304" pitchFamily="18" charset="0"/>
                <a:cs typeface="Times New Roman" panose="02020603050405020304" pitchFamily="18" charset="0"/>
              </a:rPr>
              <a:t> </a:t>
            </a:r>
            <a:r>
              <a:rPr lang="en-US" sz="4167" dirty="0">
                <a:solidFill>
                  <a:schemeClr val="accent5">
                    <a:lumMod val="75000"/>
                  </a:schemeClr>
                </a:solidFill>
                <a:latin typeface="Times New Roman" panose="02020603050405020304" pitchFamily="18" charset="0"/>
                <a:cs typeface="Times New Roman" panose="02020603050405020304" pitchFamily="18" charset="0"/>
              </a:rPr>
              <a:t>🔵</a:t>
            </a:r>
            <a:r>
              <a:rPr lang="en-US" sz="2500" dirty="0">
                <a:solidFill>
                  <a:schemeClr val="accent5">
                    <a:lumMod val="75000"/>
                  </a:schemeClr>
                </a:solidFill>
                <a:latin typeface="Times New Roman" panose="02020603050405020304" pitchFamily="18" charset="0"/>
                <a:cs typeface="Times New Roman" panose="02020603050405020304" pitchFamily="18" charset="0"/>
              </a:rPr>
              <a:t> </a:t>
            </a:r>
            <a:r>
              <a:rPr lang="vi-VN" sz="2500" b="1" dirty="0">
                <a:solidFill>
                  <a:schemeClr val="accent5">
                    <a:lumMod val="75000"/>
                  </a:schemeClr>
                </a:solidFill>
                <a:latin typeface="Times New Roman" panose="02020603050405020304" pitchFamily="18" charset="0"/>
                <a:cs typeface="Times New Roman" panose="02020603050405020304" pitchFamily="18" charset="0"/>
              </a:rPr>
              <a:t>Phiếu HĐND tỉnh</a:t>
            </a:r>
            <a:endParaRPr lang="vi-VN" sz="2500" dirty="0">
              <a:solidFill>
                <a:schemeClr val="accent5">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500" dirty="0">
                <a:solidFill>
                  <a:schemeClr val="accent4">
                    <a:lumMod val="75000"/>
                  </a:schemeClr>
                </a:solidFill>
                <a:latin typeface="Times New Roman" panose="02020603050405020304" pitchFamily="18" charset="0"/>
                <a:cs typeface="Times New Roman" panose="02020603050405020304" pitchFamily="18" charset="0"/>
              </a:rPr>
              <a:t> </a:t>
            </a:r>
            <a:r>
              <a:rPr lang="en-US" sz="4167" dirty="0">
                <a:solidFill>
                  <a:schemeClr val="accent4">
                    <a:lumMod val="75000"/>
                  </a:schemeClr>
                </a:solidFill>
                <a:latin typeface="Times New Roman" panose="02020603050405020304" pitchFamily="18" charset="0"/>
                <a:cs typeface="Times New Roman" panose="02020603050405020304" pitchFamily="18" charset="0"/>
              </a:rPr>
              <a:t>🔵</a:t>
            </a:r>
            <a:r>
              <a:rPr lang="en-US" sz="2500" dirty="0">
                <a:solidFill>
                  <a:schemeClr val="accent4">
                    <a:lumMod val="75000"/>
                  </a:schemeClr>
                </a:solidFill>
                <a:latin typeface="Times New Roman" panose="02020603050405020304" pitchFamily="18" charset="0"/>
                <a:cs typeface="Times New Roman" panose="02020603050405020304" pitchFamily="18" charset="0"/>
              </a:rPr>
              <a:t> </a:t>
            </a:r>
            <a:r>
              <a:rPr lang="vi-VN" sz="2500" b="1" dirty="0">
                <a:solidFill>
                  <a:schemeClr val="accent4">
                    <a:lumMod val="75000"/>
                  </a:schemeClr>
                </a:solidFill>
                <a:latin typeface="Times New Roman" panose="02020603050405020304" pitchFamily="18" charset="0"/>
                <a:cs typeface="Times New Roman" panose="02020603050405020304" pitchFamily="18" charset="0"/>
              </a:rPr>
              <a:t>Phiếu HĐND cấp xã</a:t>
            </a:r>
          </a:p>
          <a:p>
            <a:r>
              <a:rPr lang="vi-VN" sz="2500" dirty="0">
                <a:solidFill>
                  <a:srgbClr val="002060"/>
                </a:solidFill>
                <a:latin typeface="Times New Roman" panose="02020603050405020304" pitchFamily="18" charset="0"/>
                <a:cs typeface="Times New Roman" panose="02020603050405020304" pitchFamily="18" charset="0"/>
              </a:rPr>
              <a:t>➡️ Đếm tổng số phiếu trong hòm phiếu</a:t>
            </a:r>
            <a:br>
              <a:rPr lang="vi-VN" sz="2500" dirty="0">
                <a:solidFill>
                  <a:srgbClr val="002060"/>
                </a:solidFill>
                <a:latin typeface="Times New Roman" panose="02020603050405020304" pitchFamily="18" charset="0"/>
                <a:cs typeface="Times New Roman" panose="02020603050405020304" pitchFamily="18" charset="0"/>
              </a:rPr>
            </a:br>
            <a:r>
              <a:rPr lang="vi-VN" sz="2500" dirty="0">
                <a:solidFill>
                  <a:srgbClr val="002060"/>
                </a:solidFill>
                <a:latin typeface="Times New Roman" panose="02020603050405020304" pitchFamily="18" charset="0"/>
                <a:cs typeface="Times New Roman" panose="02020603050405020304" pitchFamily="18" charset="0"/>
              </a:rPr>
              <a:t>➡️ Bàn giao cho các nhóm kiểm phiếu</a:t>
            </a:r>
          </a:p>
        </p:txBody>
      </p:sp>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495840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(6)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loại và đếm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79908" y="5064427"/>
            <a:ext cx="11524127" cy="1669688"/>
          </a:xfrm>
          <a:prstGeom prst="rect">
            <a:avLst/>
          </a:prstGeom>
        </p:spPr>
        <p:txBody>
          <a:bodyPr wrap="square">
            <a:spAutoFit/>
          </a:bodyPr>
          <a:lstStyle/>
          <a:p>
            <a:r>
              <a:rPr lang="vi-VN" sz="2917" b="1" dirty="0">
                <a:solidFill>
                  <a:srgbClr val="002060"/>
                </a:solidFill>
                <a:latin typeface="Times New Roman" panose="02020603050405020304" pitchFamily="18" charset="0"/>
                <a:cs typeface="Times New Roman" panose="02020603050405020304" pitchFamily="18" charset="0"/>
              </a:rPr>
              <a:t>SO SÁNH SỐ LIỆU</a:t>
            </a:r>
          </a:p>
          <a:p>
            <a:pPr>
              <a:buFont typeface="Arial" panose="020B0604020202020204" pitchFamily="34" charset="0"/>
              <a:buChar char="•"/>
            </a:pPr>
            <a:r>
              <a:rPr lang="en-US" sz="2500" b="1" dirty="0">
                <a:solidFill>
                  <a:srgbClr val="002060"/>
                </a:solidFill>
                <a:latin typeface="Times New Roman" panose="02020603050405020304" pitchFamily="18" charset="0"/>
                <a:cs typeface="Times New Roman" panose="02020603050405020304" pitchFamily="18" charset="0"/>
              </a:rPr>
              <a:t> </a:t>
            </a:r>
            <a:r>
              <a:rPr lang="vi-VN" sz="2333" dirty="0">
                <a:solidFill>
                  <a:srgbClr val="002060"/>
                </a:solidFill>
                <a:latin typeface="Times New Roman" panose="02020603050405020304" pitchFamily="18" charset="0"/>
                <a:cs typeface="Times New Roman" panose="02020603050405020304" pitchFamily="18" charset="0"/>
              </a:rPr>
              <a:t>Phiếu ≤ số cử tri đã bỏ phiếu → </a:t>
            </a:r>
            <a:r>
              <a:rPr lang="en-US" sz="2333" dirty="0">
                <a:solidFill>
                  <a:srgbClr val="00B050"/>
                </a:solidFill>
                <a:latin typeface="Times New Roman" panose="02020603050405020304" pitchFamily="18" charset="0"/>
                <a:cs typeface="Times New Roman" panose="02020603050405020304" pitchFamily="18" charset="0"/>
              </a:rPr>
              <a:t>✅</a:t>
            </a:r>
            <a:r>
              <a:rPr lang="en-US" sz="2333" dirty="0">
                <a:solidFill>
                  <a:srgbClr val="002060"/>
                </a:solidFill>
                <a:latin typeface="Times New Roman" panose="02020603050405020304" pitchFamily="18" charset="0"/>
                <a:cs typeface="Times New Roman" panose="02020603050405020304" pitchFamily="18" charset="0"/>
              </a:rPr>
              <a:t> </a:t>
            </a:r>
            <a:r>
              <a:rPr lang="vi-VN" sz="2333" dirty="0">
                <a:solidFill>
                  <a:srgbClr val="00B050"/>
                </a:solidFill>
                <a:latin typeface="Times New Roman" panose="02020603050405020304" pitchFamily="18" charset="0"/>
                <a:cs typeface="Times New Roman" panose="02020603050405020304" pitchFamily="18" charset="0"/>
              </a:rPr>
              <a:t>ĐƯỢC KIỂM PHIẾU</a:t>
            </a:r>
          </a:p>
          <a:p>
            <a:pPr>
              <a:buFont typeface="Arial" panose="020B0604020202020204" pitchFamily="34" charset="0"/>
              <a:buChar char="•"/>
            </a:pPr>
            <a:r>
              <a:rPr lang="en-US" sz="2333" dirty="0">
                <a:solidFill>
                  <a:srgbClr val="002060"/>
                </a:solidFill>
                <a:latin typeface="Times New Roman" panose="02020603050405020304" pitchFamily="18" charset="0"/>
                <a:cs typeface="Times New Roman" panose="02020603050405020304" pitchFamily="18" charset="0"/>
              </a:rPr>
              <a:t> </a:t>
            </a:r>
            <a:r>
              <a:rPr lang="vi-VN" sz="2333" dirty="0">
                <a:solidFill>
                  <a:srgbClr val="002060"/>
                </a:solidFill>
                <a:latin typeface="Times New Roman" panose="02020603050405020304" pitchFamily="18" charset="0"/>
                <a:cs typeface="Times New Roman" panose="02020603050405020304" pitchFamily="18" charset="0"/>
              </a:rPr>
              <a:t>Phiếu &gt; số cử tri đã bỏ phiếu </a:t>
            </a:r>
            <a:r>
              <a:rPr lang="vi-VN" sz="2083" dirty="0">
                <a:solidFill>
                  <a:srgbClr val="002060"/>
                </a:solidFill>
                <a:latin typeface="Times New Roman" panose="02020603050405020304" pitchFamily="18" charset="0"/>
                <a:cs typeface="Times New Roman" panose="02020603050405020304" pitchFamily="18" charset="0"/>
              </a:rPr>
              <a:t>→ </a:t>
            </a:r>
            <a:r>
              <a:rPr lang="en-US" sz="2167" dirty="0">
                <a:solidFill>
                  <a:srgbClr val="FF0000"/>
                </a:solidFill>
                <a:latin typeface="Times New Roman" panose="02020603050405020304" pitchFamily="18" charset="0"/>
                <a:cs typeface="Times New Roman" panose="02020603050405020304" pitchFamily="18" charset="0"/>
              </a:rPr>
              <a:t>❌</a:t>
            </a:r>
            <a:r>
              <a:rPr lang="en-US" sz="2167" dirty="0">
                <a:solidFill>
                  <a:srgbClr val="002060"/>
                </a:solidFill>
                <a:latin typeface="Times New Roman" panose="02020603050405020304" pitchFamily="18" charset="0"/>
                <a:cs typeface="Times New Roman" panose="02020603050405020304" pitchFamily="18" charset="0"/>
              </a:rPr>
              <a:t> </a:t>
            </a:r>
            <a:r>
              <a:rPr lang="vi-VN" sz="2167" dirty="0">
                <a:solidFill>
                  <a:srgbClr val="FF0000"/>
                </a:solidFill>
                <a:latin typeface="Times New Roman" panose="02020603050405020304" pitchFamily="18" charset="0"/>
                <a:cs typeface="Times New Roman" panose="02020603050405020304" pitchFamily="18" charset="0"/>
              </a:rPr>
              <a:t>DỪNG</a:t>
            </a:r>
            <a:r>
              <a:rPr lang="en-US" sz="2167" dirty="0">
                <a:solidFill>
                  <a:srgbClr val="FF0000"/>
                </a:solidFill>
                <a:latin typeface="Times New Roman" panose="02020603050405020304" pitchFamily="18" charset="0"/>
                <a:cs typeface="Times New Roman" panose="02020603050405020304" pitchFamily="18" charset="0"/>
              </a:rPr>
              <a:t> NGAY </a:t>
            </a:r>
          </a:p>
          <a:p>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Kiểm tra</a:t>
            </a: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không khớp → </a:t>
            </a:r>
            <a:r>
              <a:rPr lang="vi-VN" sz="2500" b="1" dirty="0">
                <a:solidFill>
                  <a:srgbClr val="FF0000"/>
                </a:solidFill>
                <a:latin typeface="Times New Roman" panose="02020603050405020304" pitchFamily="18" charset="0"/>
                <a:cs typeface="Times New Roman" panose="02020603050405020304" pitchFamily="18" charset="0"/>
              </a:rPr>
              <a:t>Niêm phong + báo Ban bầu cử</a:t>
            </a:r>
            <a:endParaRPr lang="en-US" sz="2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114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0" name="Rectangle 9"/>
          <p:cNvSpPr/>
          <p:nvPr/>
        </p:nvSpPr>
        <p:spPr>
          <a:xfrm>
            <a:off x="379908" y="1551008"/>
            <a:ext cx="11812092" cy="925959"/>
          </a:xfrm>
          <a:prstGeom prst="rect">
            <a:avLst/>
          </a:prstGeom>
        </p:spPr>
        <p:txBody>
          <a:bodyPr wrap="square">
            <a:spAutoFit/>
          </a:bodyPr>
          <a:lstStyle/>
          <a:p>
            <a:endParaRPr lang="en-US" sz="2500" b="1" dirty="0">
              <a:solidFill>
                <a:srgbClr val="002060"/>
              </a:solidFill>
              <a:latin typeface="Times New Roman" panose="02020603050405020304" pitchFamily="18" charset="0"/>
              <a:cs typeface="Times New Roman" panose="02020603050405020304" pitchFamily="18" charset="0"/>
            </a:endParaRPr>
          </a:p>
          <a:p>
            <a:r>
              <a:rPr lang="vi-VN" sz="2917" b="1" dirty="0">
                <a:solidFill>
                  <a:srgbClr val="002060"/>
                </a:solidFill>
                <a:latin typeface="Times New Roman" panose="02020603050405020304" pitchFamily="18" charset="0"/>
                <a:cs typeface="Times New Roman" panose="02020603050405020304" pitchFamily="18" charset="0"/>
              </a:rPr>
              <a:t>BƯỚC </a:t>
            </a:r>
            <a:r>
              <a:rPr lang="en-US" sz="2917" b="1" dirty="0">
                <a:solidFill>
                  <a:srgbClr val="002060"/>
                </a:solidFill>
                <a:latin typeface="Times New Roman" panose="02020603050405020304" pitchFamily="18" charset="0"/>
                <a:cs typeface="Times New Roman" panose="02020603050405020304" pitchFamily="18" charset="0"/>
              </a:rPr>
              <a:t>2</a:t>
            </a:r>
            <a:r>
              <a:rPr lang="vi-VN" sz="2917" b="1" dirty="0">
                <a:solidFill>
                  <a:srgbClr val="002060"/>
                </a:solidFill>
                <a:latin typeface="Times New Roman" panose="02020603050405020304" pitchFamily="18" charset="0"/>
                <a:cs typeface="Times New Roman" panose="02020603050405020304" pitchFamily="18" charset="0"/>
              </a:rPr>
              <a:t> – Phân loại phiếu bầu hợp lệ và phiếu bầu không hợp lệ.</a:t>
            </a:r>
            <a:r>
              <a:rPr lang="en-US" sz="2500" b="1" dirty="0">
                <a:solidFill>
                  <a:srgbClr val="FF99CC"/>
                </a:solidFill>
                <a:latin typeface="Times New Roman" panose="02020603050405020304" pitchFamily="18" charset="0"/>
                <a:cs typeface="Times New Roman" panose="02020603050405020304" pitchFamily="18" charset="0"/>
              </a:rPr>
              <a:t> </a:t>
            </a:r>
            <a:endParaRPr lang="vi-VN" sz="2500" dirty="0">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495840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(6)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loại và đếm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02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109" y="494060"/>
            <a:ext cx="5730136" cy="1759584"/>
          </a:xfrm>
          <a:prstGeom prst="rect">
            <a:avLst/>
          </a:prstGeom>
        </p:spPr>
        <p:txBody>
          <a:bodyPr wrap="square">
            <a:spAutoFit/>
          </a:bodyPr>
          <a:lstStyle/>
          <a:p>
            <a:r>
              <a:rPr lang="en-US" sz="4167" b="1" dirty="0">
                <a:solidFill>
                  <a:srgbClr val="00B050"/>
                </a:solidFill>
                <a:latin typeface="Times New Roman" panose="02020603050405020304" pitchFamily="18" charset="0"/>
                <a:cs typeface="Times New Roman" panose="02020603050405020304" pitchFamily="18" charset="0"/>
              </a:rPr>
              <a:t>✅ </a:t>
            </a:r>
            <a:r>
              <a:rPr lang="vi-VN" sz="2333" b="1" dirty="0">
                <a:solidFill>
                  <a:srgbClr val="00B050"/>
                </a:solidFill>
                <a:latin typeface="Times New Roman" panose="02020603050405020304" pitchFamily="18" charset="0"/>
                <a:cs typeface="Times New Roman" panose="02020603050405020304" pitchFamily="18" charset="0"/>
              </a:rPr>
              <a:t>PHIẾU HỢP LỆ </a:t>
            </a:r>
            <a:endParaRPr lang="en-US" sz="2333" b="1" dirty="0">
              <a:solidFill>
                <a:srgbClr val="00B050"/>
              </a:solidFill>
              <a:latin typeface="Times New Roman" panose="02020603050405020304" pitchFamily="18" charset="0"/>
              <a:cs typeface="Times New Roman" panose="02020603050405020304" pitchFamily="18" charset="0"/>
            </a:endParaRPr>
          </a:p>
          <a:p>
            <a:r>
              <a:rPr lang="vi-VN" sz="2333" dirty="0">
                <a:solidFill>
                  <a:srgbClr val="00B050"/>
                </a:solidFill>
                <a:latin typeface="Times New Roman" panose="02020603050405020304" pitchFamily="18" charset="0"/>
                <a:cs typeface="Times New Roman" panose="02020603050405020304" pitchFamily="18" charset="0"/>
              </a:rPr>
              <a:t>✔️ </a:t>
            </a:r>
            <a:r>
              <a:rPr lang="vi-VN" sz="2167" dirty="0">
                <a:solidFill>
                  <a:srgbClr val="00B050"/>
                </a:solidFill>
                <a:latin typeface="Times New Roman" panose="02020603050405020304" pitchFamily="18" charset="0"/>
                <a:cs typeface="Times New Roman" panose="02020603050405020304" pitchFamily="18" charset="0"/>
              </a:rPr>
              <a:t>Do </a:t>
            </a:r>
            <a:r>
              <a:rPr lang="vi-VN" sz="2167" b="1" dirty="0">
                <a:solidFill>
                  <a:srgbClr val="00B050"/>
                </a:solidFill>
                <a:latin typeface="Times New Roman" panose="02020603050405020304" pitchFamily="18" charset="0"/>
                <a:cs typeface="Times New Roman" panose="02020603050405020304" pitchFamily="18" charset="0"/>
              </a:rPr>
              <a:t>TBC phát</a:t>
            </a:r>
            <a:r>
              <a:rPr lang="vi-VN" sz="2167" dirty="0">
                <a:solidFill>
                  <a:srgbClr val="00B050"/>
                </a:solidFill>
                <a:latin typeface="Times New Roman" panose="02020603050405020304" pitchFamily="18" charset="0"/>
                <a:cs typeface="Times New Roman" panose="02020603050405020304" pitchFamily="18" charset="0"/>
              </a:rPr>
              <a:t>, có </a:t>
            </a:r>
            <a:r>
              <a:rPr lang="vi-VN" sz="2167" b="1" dirty="0">
                <a:solidFill>
                  <a:srgbClr val="00B050"/>
                </a:solidFill>
                <a:latin typeface="Times New Roman" panose="02020603050405020304" pitchFamily="18" charset="0"/>
                <a:cs typeface="Times New Roman" panose="02020603050405020304" pitchFamily="18" charset="0"/>
              </a:rPr>
              <a:t>dấu TBC</a:t>
            </a:r>
            <a:r>
              <a:rPr lang="vi-VN" sz="2167" dirty="0">
                <a:solidFill>
                  <a:srgbClr val="00B050"/>
                </a:solidFill>
                <a:latin typeface="Times New Roman" panose="02020603050405020304" pitchFamily="18" charset="0"/>
                <a:cs typeface="Times New Roman" panose="02020603050405020304" pitchFamily="18" charset="0"/>
              </a:rPr>
              <a:t/>
            </a:r>
            <a:br>
              <a:rPr lang="vi-VN" sz="2167" dirty="0">
                <a:solidFill>
                  <a:srgbClr val="00B050"/>
                </a:solidFill>
                <a:latin typeface="Times New Roman" panose="02020603050405020304" pitchFamily="18" charset="0"/>
                <a:cs typeface="Times New Roman" panose="02020603050405020304" pitchFamily="18" charset="0"/>
              </a:rPr>
            </a:br>
            <a:r>
              <a:rPr lang="vi-VN" sz="2167" dirty="0">
                <a:solidFill>
                  <a:srgbClr val="00B050"/>
                </a:solidFill>
                <a:latin typeface="Times New Roman" panose="02020603050405020304" pitchFamily="18" charset="0"/>
                <a:cs typeface="Times New Roman" panose="02020603050405020304" pitchFamily="18" charset="0"/>
              </a:rPr>
              <a:t>✔️ </a:t>
            </a:r>
            <a:r>
              <a:rPr lang="vi-VN" sz="2167" b="1" dirty="0">
                <a:solidFill>
                  <a:srgbClr val="00B050"/>
                </a:solidFill>
                <a:latin typeface="Times New Roman" panose="02020603050405020304" pitchFamily="18" charset="0"/>
                <a:cs typeface="Times New Roman" panose="02020603050405020304" pitchFamily="18" charset="0"/>
              </a:rPr>
              <a:t>Bầu đủ hoặc ít hơn</a:t>
            </a:r>
            <a:r>
              <a:rPr lang="vi-VN" sz="2167" dirty="0">
                <a:solidFill>
                  <a:srgbClr val="00B050"/>
                </a:solidFill>
                <a:latin typeface="Times New Roman" panose="02020603050405020304" pitchFamily="18" charset="0"/>
                <a:cs typeface="Times New Roman" panose="02020603050405020304" pitchFamily="18" charset="0"/>
              </a:rPr>
              <a:t> số đại biểu được ấn</a:t>
            </a:r>
            <a:r>
              <a:rPr lang="en-US" sz="2167" dirty="0">
                <a:solidFill>
                  <a:srgbClr val="00B050"/>
                </a:solidFill>
                <a:latin typeface="Times New Roman" panose="02020603050405020304" pitchFamily="18" charset="0"/>
                <a:cs typeface="Times New Roman" panose="02020603050405020304" pitchFamily="18" charset="0"/>
              </a:rPr>
              <a:t> </a:t>
            </a:r>
            <a:r>
              <a:rPr lang="vi-VN" sz="2167" dirty="0">
                <a:solidFill>
                  <a:srgbClr val="00B050"/>
                </a:solidFill>
                <a:latin typeface="Times New Roman" panose="02020603050405020304" pitchFamily="18" charset="0"/>
                <a:cs typeface="Times New Roman" panose="02020603050405020304" pitchFamily="18" charset="0"/>
              </a:rPr>
              <a:t>định</a:t>
            </a:r>
            <a:br>
              <a:rPr lang="vi-VN" sz="2167" dirty="0">
                <a:solidFill>
                  <a:srgbClr val="00B050"/>
                </a:solidFill>
                <a:latin typeface="Times New Roman" panose="02020603050405020304" pitchFamily="18" charset="0"/>
                <a:cs typeface="Times New Roman" panose="02020603050405020304" pitchFamily="18" charset="0"/>
              </a:rPr>
            </a:br>
            <a:r>
              <a:rPr lang="vi-VN" sz="2167" dirty="0">
                <a:solidFill>
                  <a:srgbClr val="00B050"/>
                </a:solidFill>
                <a:latin typeface="Times New Roman" panose="02020603050405020304" pitchFamily="18" charset="0"/>
                <a:cs typeface="Times New Roman" panose="02020603050405020304" pitchFamily="18" charset="0"/>
              </a:rPr>
              <a:t>✔️ </a:t>
            </a:r>
            <a:r>
              <a:rPr lang="vi-VN" sz="2167" b="1" dirty="0">
                <a:solidFill>
                  <a:srgbClr val="00B050"/>
                </a:solidFill>
                <a:latin typeface="Times New Roman" panose="02020603050405020304" pitchFamily="18" charset="0"/>
                <a:cs typeface="Times New Roman" panose="02020603050405020304" pitchFamily="18" charset="0"/>
              </a:rPr>
              <a:t>Không ghi thêm</a:t>
            </a:r>
            <a:r>
              <a:rPr lang="vi-VN" sz="2167" dirty="0">
                <a:solidFill>
                  <a:srgbClr val="00B050"/>
                </a:solidFill>
                <a:latin typeface="Times New Roman" panose="02020603050405020304" pitchFamily="18" charset="0"/>
                <a:cs typeface="Times New Roman" panose="02020603050405020304" pitchFamily="18" charset="0"/>
              </a:rPr>
              <a:t>, không có nội dung</a:t>
            </a:r>
            <a:r>
              <a:rPr lang="en-US" sz="2167" dirty="0">
                <a:solidFill>
                  <a:srgbClr val="00B050"/>
                </a:solidFill>
                <a:latin typeface="Times New Roman" panose="02020603050405020304" pitchFamily="18" charset="0"/>
                <a:cs typeface="Times New Roman" panose="02020603050405020304" pitchFamily="18" charset="0"/>
              </a:rPr>
              <a:t> </a:t>
            </a:r>
            <a:r>
              <a:rPr lang="vi-VN" sz="2167" dirty="0">
                <a:solidFill>
                  <a:srgbClr val="00B050"/>
                </a:solidFill>
                <a:latin typeface="Times New Roman" panose="02020603050405020304" pitchFamily="18" charset="0"/>
                <a:cs typeface="Times New Roman" panose="02020603050405020304" pitchFamily="18" charset="0"/>
              </a:rPr>
              <a:t>khác</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821" b="3787"/>
          <a:stretch/>
        </p:blipFill>
        <p:spPr>
          <a:xfrm>
            <a:off x="7269480" y="0"/>
            <a:ext cx="4922520" cy="6858000"/>
          </a:xfrm>
          <a:prstGeom prst="rect">
            <a:avLst/>
          </a:prstGeom>
        </p:spPr>
      </p:pic>
      <p:sp>
        <p:nvSpPr>
          <p:cNvPr id="5" name="Rectangle 4"/>
          <p:cNvSpPr/>
          <p:nvPr/>
        </p:nvSpPr>
        <p:spPr>
          <a:xfrm>
            <a:off x="819034" y="2992855"/>
            <a:ext cx="5932287" cy="3414012"/>
          </a:xfrm>
          <a:prstGeom prst="rect">
            <a:avLst/>
          </a:prstGeom>
        </p:spPr>
        <p:txBody>
          <a:bodyPr wrap="square">
            <a:spAutoFit/>
          </a:bodyPr>
          <a:lstStyle/>
          <a:p>
            <a:pPr algn="just"/>
            <a:r>
              <a:rPr lang="en-US" sz="3333" b="1" dirty="0">
                <a:solidFill>
                  <a:srgbClr val="FF0000"/>
                </a:solidFill>
                <a:latin typeface="Times New Roman" panose="02020603050405020304" pitchFamily="18" charset="0"/>
                <a:cs typeface="Times New Roman" panose="02020603050405020304" pitchFamily="18" charset="0"/>
              </a:rPr>
              <a:t>❌ </a:t>
            </a:r>
            <a:r>
              <a:rPr lang="en-US" sz="1500" b="1" dirty="0">
                <a:solidFill>
                  <a:srgbClr val="FF0000"/>
                </a:solidFill>
                <a:latin typeface="Times New Roman" panose="02020603050405020304" pitchFamily="18" charset="0"/>
                <a:cs typeface="Times New Roman" panose="02020603050405020304" pitchFamily="18" charset="0"/>
              </a:rPr>
              <a:t> </a:t>
            </a:r>
            <a:r>
              <a:rPr lang="vi-VN" sz="2083" b="1" dirty="0">
                <a:solidFill>
                  <a:srgbClr val="FF0000"/>
                </a:solidFill>
                <a:latin typeface="Times New Roman" panose="02020603050405020304" pitchFamily="18" charset="0"/>
                <a:cs typeface="Times New Roman" panose="02020603050405020304" pitchFamily="18" charset="0"/>
              </a:rPr>
              <a:t>Tổ trưởng TBC đưa ra để Tổ bầu cử xem xét</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quyết</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định</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các</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trường</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hợp</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không</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hợp</a:t>
            </a:r>
            <a:r>
              <a:rPr lang="en-US" sz="2083" b="1" dirty="0">
                <a:solidFill>
                  <a:srgbClr val="FF0000"/>
                </a:solidFill>
                <a:latin typeface="Times New Roman" panose="02020603050405020304" pitchFamily="18" charset="0"/>
                <a:cs typeface="Times New Roman" panose="02020603050405020304" pitchFamily="18" charset="0"/>
              </a:rPr>
              <a:t> </a:t>
            </a:r>
            <a:r>
              <a:rPr lang="en-US" sz="2083" b="1" dirty="0" err="1">
                <a:solidFill>
                  <a:srgbClr val="FF0000"/>
                </a:solidFill>
                <a:latin typeface="Times New Roman" panose="02020603050405020304" pitchFamily="18" charset="0"/>
                <a:cs typeface="Times New Roman" panose="02020603050405020304" pitchFamily="18" charset="0"/>
              </a:rPr>
              <a:t>lệ</a:t>
            </a:r>
            <a:r>
              <a:rPr lang="en-US" sz="2083" dirty="0">
                <a:solidFill>
                  <a:srgbClr val="FF0000"/>
                </a:solidFill>
                <a:latin typeface="Times New Roman" panose="02020603050405020304" pitchFamily="18" charset="0"/>
                <a:cs typeface="Times New Roman" panose="02020603050405020304" pitchFamily="18" charset="0"/>
              </a:rPr>
              <a:t>:</a:t>
            </a:r>
          </a:p>
          <a:p>
            <a:pPr algn="just">
              <a:spcBef>
                <a:spcPts val="833"/>
              </a:spcBef>
              <a:spcAft>
                <a:spcPts val="833"/>
              </a:spcAft>
            </a:pPr>
            <a:r>
              <a:rPr lang="en-US" sz="1500" b="1" dirty="0">
                <a:solidFill>
                  <a:srgbClr val="FF0000"/>
                </a:solidFill>
                <a:latin typeface="Times New Roman" panose="02020603050405020304" pitchFamily="18" charset="0"/>
                <a:cs typeface="Times New Roman" panose="02020603050405020304" pitchFamily="18" charset="0"/>
              </a:rPr>
              <a:t> </a:t>
            </a:r>
            <a:r>
              <a:rPr lang="en-US" sz="1917" b="1" dirty="0">
                <a:solidFill>
                  <a:srgbClr val="FF0000"/>
                </a:solidFill>
                <a:latin typeface="Times New Roman" panose="02020603050405020304" pitchFamily="18" charset="0"/>
                <a:cs typeface="Times New Roman" panose="02020603050405020304" pitchFamily="18" charset="0"/>
              </a:rPr>
              <a:t>❌  </a:t>
            </a:r>
            <a:r>
              <a:rPr lang="vi-VN" sz="1917" dirty="0">
                <a:solidFill>
                  <a:srgbClr val="FF0000"/>
                </a:solidFill>
                <a:latin typeface="Times New Roman" panose="02020603050405020304" pitchFamily="18" charset="0"/>
                <a:cs typeface="Times New Roman" panose="02020603050405020304" pitchFamily="18" charset="0"/>
              </a:rPr>
              <a:t>Phiếu ghi thêm nội dung khác hoặc bị đánh dấu;</a:t>
            </a:r>
          </a:p>
          <a:p>
            <a:pPr algn="just">
              <a:spcBef>
                <a:spcPts val="833"/>
              </a:spcBef>
              <a:spcAft>
                <a:spcPts val="833"/>
              </a:spcAft>
            </a:pPr>
            <a:r>
              <a:rPr lang="en-US" sz="1917" b="1" dirty="0">
                <a:solidFill>
                  <a:srgbClr val="FF0000"/>
                </a:solidFill>
                <a:latin typeface="Times New Roman" panose="02020603050405020304" pitchFamily="18" charset="0"/>
                <a:cs typeface="Times New Roman" panose="02020603050405020304" pitchFamily="18" charset="0"/>
              </a:rPr>
              <a:t>❌  </a:t>
            </a:r>
            <a:r>
              <a:rPr lang="vi-VN" sz="1917" dirty="0">
                <a:solidFill>
                  <a:srgbClr val="FF0000"/>
                </a:solidFill>
                <a:latin typeface="Times New Roman" panose="02020603050405020304" pitchFamily="18" charset="0"/>
                <a:cs typeface="Times New Roman" panose="02020603050405020304" pitchFamily="18" charset="0"/>
              </a:rPr>
              <a:t>Phiếu gạch đè lên hàng chữ họ và tên của người ứng cử quá mờ không thể nhận biết rõ ràng;</a:t>
            </a:r>
          </a:p>
          <a:p>
            <a:pPr algn="just">
              <a:spcBef>
                <a:spcPts val="833"/>
              </a:spcBef>
              <a:spcAft>
                <a:spcPts val="833"/>
              </a:spcAft>
            </a:pPr>
            <a:r>
              <a:rPr lang="en-US" sz="1917" b="1" dirty="0">
                <a:solidFill>
                  <a:srgbClr val="FF0000"/>
                </a:solidFill>
                <a:latin typeface="Times New Roman" panose="02020603050405020304" pitchFamily="18" charset="0"/>
                <a:cs typeface="Times New Roman" panose="02020603050405020304" pitchFamily="18" charset="0"/>
              </a:rPr>
              <a:t>❌  </a:t>
            </a:r>
            <a:r>
              <a:rPr lang="vi-VN" sz="1917" dirty="0">
                <a:solidFill>
                  <a:srgbClr val="FF0000"/>
                </a:solidFill>
                <a:latin typeface="Times New Roman" panose="02020603050405020304" pitchFamily="18" charset="0"/>
                <a:cs typeface="Times New Roman" panose="02020603050405020304" pitchFamily="18" charset="0"/>
              </a:rPr>
              <a:t>Phiếu hư, hỏng dẫn đến việc không thể xác định</a:t>
            </a:r>
            <a:r>
              <a:rPr lang="en-US" sz="1917" dirty="0">
                <a:solidFill>
                  <a:srgbClr val="FF0000"/>
                </a:solidFill>
                <a:latin typeface="Times New Roman" panose="02020603050405020304" pitchFamily="18" charset="0"/>
                <a:cs typeface="Times New Roman" panose="02020603050405020304" pitchFamily="18" charset="0"/>
              </a:rPr>
              <a:t> </a:t>
            </a:r>
            <a:r>
              <a:rPr lang="vi-VN" sz="1917" dirty="0">
                <a:solidFill>
                  <a:srgbClr val="FF0000"/>
                </a:solidFill>
                <a:latin typeface="Times New Roman" panose="02020603050405020304" pitchFamily="18" charset="0"/>
                <a:cs typeface="Times New Roman" panose="02020603050405020304" pitchFamily="18" charset="0"/>
              </a:rPr>
              <a:t>việc bầu cho những người ứng cử có ghi tên trên phiếu bầu;</a:t>
            </a:r>
          </a:p>
          <a:p>
            <a:pPr algn="just">
              <a:spcBef>
                <a:spcPts val="833"/>
              </a:spcBef>
              <a:spcAft>
                <a:spcPts val="833"/>
              </a:spcAft>
            </a:pPr>
            <a:r>
              <a:rPr lang="en-US" sz="1917" b="1" dirty="0">
                <a:solidFill>
                  <a:srgbClr val="FF0000"/>
                </a:solidFill>
                <a:latin typeface="Times New Roman" panose="02020603050405020304" pitchFamily="18" charset="0"/>
                <a:cs typeface="Times New Roman" panose="02020603050405020304" pitchFamily="18" charset="0"/>
              </a:rPr>
              <a:t>❌  </a:t>
            </a:r>
            <a:r>
              <a:rPr lang="vi-VN" sz="1917" dirty="0">
                <a:solidFill>
                  <a:srgbClr val="FF0000"/>
                </a:solidFill>
                <a:latin typeface="Times New Roman" panose="02020603050405020304" pitchFamily="18" charset="0"/>
                <a:cs typeface="Times New Roman" panose="02020603050405020304" pitchFamily="18" charset="0"/>
              </a:rPr>
              <a:t>Các trường hợp khác do Tổ trưởng TBC đề xuất.</a:t>
            </a:r>
          </a:p>
        </p:txBody>
      </p:sp>
    </p:spTree>
    <p:extLst>
      <p:ext uri="{BB962C8B-B14F-4D97-AF65-F5344CB8AC3E}">
        <p14:creationId xmlns:p14="http://schemas.microsoft.com/office/powerpoint/2010/main" val="1707786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968" y="507532"/>
            <a:ext cx="10593606" cy="461858"/>
          </a:xfrm>
          <a:prstGeom prst="rect">
            <a:avLst/>
          </a:prstGeom>
        </p:spPr>
        <p:txBody>
          <a:bodyPr wrap="none">
            <a:spAutoFit/>
          </a:bodyPr>
          <a:lstStyle/>
          <a:p>
            <a:pPr>
              <a:lnSpc>
                <a:spcPts val="2792"/>
              </a:lnSpc>
            </a:pPr>
            <a:r>
              <a:rPr lang="en-US" sz="3333" b="1" dirty="0">
                <a:solidFill>
                  <a:srgbClr val="002060"/>
                </a:solidFill>
                <a:latin typeface="Times New Roman" panose="02020603050405020304" pitchFamily="18" charset="0"/>
                <a:cs typeface="Times New Roman" panose="02020603050405020304" pitchFamily="18" charset="0"/>
              </a:rPr>
              <a:t>CÁCH TÍNH “BẦU” – “KHÔNG BẦU” ỨNG CỬ VIÊN</a:t>
            </a:r>
          </a:p>
        </p:txBody>
      </p:sp>
      <p:sp>
        <p:nvSpPr>
          <p:cNvPr id="8" name="Rectangle 7"/>
          <p:cNvSpPr/>
          <p:nvPr/>
        </p:nvSpPr>
        <p:spPr>
          <a:xfrm>
            <a:off x="440768" y="1224561"/>
            <a:ext cx="5878865" cy="2400657"/>
          </a:xfrm>
          <a:prstGeom prst="rect">
            <a:avLst/>
          </a:prstGeom>
        </p:spPr>
        <p:txBody>
          <a:bodyPr wrap="square">
            <a:spAutoFit/>
          </a:bodyPr>
          <a:lstStyle/>
          <a:p>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KHÔNG BẦU</a:t>
            </a:r>
          </a:p>
          <a:p>
            <a:pPr marL="380985" indent="-380985">
              <a:buFont typeface="Arial" panose="020B0604020202020204" pitchFamily="34" charset="0"/>
              <a:buChar char="•"/>
            </a:pPr>
            <a:r>
              <a:rPr lang="vi-VN" sz="2500" dirty="0">
                <a:solidFill>
                  <a:srgbClr val="FF0000"/>
                </a:solidFill>
                <a:latin typeface="Times New Roman" panose="02020603050405020304" pitchFamily="18" charset="0"/>
                <a:cs typeface="Times New Roman" panose="02020603050405020304" pitchFamily="18" charset="0"/>
              </a:rPr>
              <a:t>Gạch </a:t>
            </a:r>
            <a:r>
              <a:rPr lang="vi-VN" sz="2500" b="1" dirty="0">
                <a:solidFill>
                  <a:srgbClr val="FF0000"/>
                </a:solidFill>
                <a:latin typeface="Times New Roman" panose="02020603050405020304" pitchFamily="18" charset="0"/>
                <a:cs typeface="Times New Roman" panose="02020603050405020304" pitchFamily="18" charset="0"/>
              </a:rPr>
              <a:t>hết cả dòng</a:t>
            </a:r>
          </a:p>
          <a:p>
            <a:r>
              <a:rPr lang="vi-VN" sz="2500" b="1" dirty="0">
                <a:solidFill>
                  <a:srgbClr val="FF0000"/>
                </a:solidFill>
                <a:latin typeface="Times New Roman" panose="02020603050405020304" pitchFamily="18" charset="0"/>
                <a:cs typeface="Times New Roman" panose="02020603050405020304" pitchFamily="18" charset="0"/>
              </a:rPr>
              <a:t> họ và tên</a:t>
            </a:r>
            <a:r>
              <a:rPr lang="vi-VN" sz="2500" dirty="0">
                <a:solidFill>
                  <a:srgbClr val="FF0000"/>
                </a:solidFill>
                <a:latin typeface="Times New Roman" panose="02020603050405020304" pitchFamily="18" charset="0"/>
                <a:cs typeface="Times New Roman" panose="02020603050405020304" pitchFamily="18" charset="0"/>
              </a:rPr>
              <a:t> (ngang/chéo/dọc)</a:t>
            </a:r>
          </a:p>
          <a:p>
            <a:endParaRPr lang="vi-VN" sz="25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Người có </a:t>
            </a:r>
            <a:r>
              <a:rPr lang="vi-VN" sz="2500" b="1" dirty="0">
                <a:solidFill>
                  <a:srgbClr val="FF0000"/>
                </a:solidFill>
                <a:latin typeface="Times New Roman" panose="02020603050405020304" pitchFamily="18" charset="0"/>
                <a:cs typeface="Times New Roman" panose="02020603050405020304" pitchFamily="18" charset="0"/>
              </a:rPr>
              <a:t>2 tên</a:t>
            </a:r>
            <a:r>
              <a:rPr lang="vi-VN" sz="2500" dirty="0">
                <a:solidFill>
                  <a:srgbClr val="FF0000"/>
                </a:solidFill>
                <a:latin typeface="Times New Roman" panose="02020603050405020304" pitchFamily="18" charset="0"/>
                <a:cs typeface="Times New Roman" panose="02020603050405020304" pitchFamily="18" charset="0"/>
              </a:rPr>
              <a:t> (tên khai sinh + tên gọi): Chỉ gạch </a:t>
            </a:r>
            <a:r>
              <a:rPr lang="vi-VN" sz="2500" b="1" dirty="0">
                <a:solidFill>
                  <a:srgbClr val="FF0000"/>
                </a:solidFill>
                <a:latin typeface="Times New Roman" panose="02020603050405020304" pitchFamily="18" charset="0"/>
                <a:cs typeface="Times New Roman" panose="02020603050405020304" pitchFamily="18" charset="0"/>
              </a:rPr>
              <a:t>1 dòng</a:t>
            </a:r>
            <a:r>
              <a:rPr lang="vi-VN" sz="2500" dirty="0">
                <a:solidFill>
                  <a:srgbClr val="FF0000"/>
                </a:solidFill>
                <a:latin typeface="Times New Roman" panose="02020603050405020304" pitchFamily="18" charset="0"/>
                <a:cs typeface="Times New Roman" panose="02020603050405020304" pitchFamily="18" charset="0"/>
              </a:rPr>
              <a:t> → </a:t>
            </a:r>
            <a:r>
              <a:rPr lang="en-US" sz="2333" dirty="0">
                <a:solidFill>
                  <a:srgbClr val="FF0000"/>
                </a:solidFill>
                <a:latin typeface="Times New Roman" panose="02020603050405020304" pitchFamily="18" charset="0"/>
                <a:cs typeface="Times New Roman" panose="02020603050405020304" pitchFamily="18" charset="0"/>
              </a:rPr>
              <a:t>❌</a:t>
            </a:r>
            <a:r>
              <a:rPr lang="vi-VN" sz="2333" dirty="0">
                <a:solidFill>
                  <a:srgbClr val="FF0000"/>
                </a:solidFill>
                <a:latin typeface="Times New Roman" panose="02020603050405020304" pitchFamily="18" charset="0"/>
                <a:cs typeface="Times New Roman" panose="02020603050405020304" pitchFamily="18" charset="0"/>
              </a:rPr>
              <a:t> </a:t>
            </a:r>
            <a:r>
              <a:rPr lang="vi-VN" sz="2333" b="1" dirty="0">
                <a:solidFill>
                  <a:srgbClr val="FF0000"/>
                </a:solidFill>
                <a:latin typeface="Times New Roman" panose="02020603050405020304" pitchFamily="18" charset="0"/>
                <a:cs typeface="Times New Roman" panose="02020603050405020304" pitchFamily="18" charset="0"/>
              </a:rPr>
              <a:t>KHÔNG BẦU</a:t>
            </a:r>
            <a:endParaRPr lang="en-US" sz="2333"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19633" y="1354469"/>
            <a:ext cx="5792623" cy="1631216"/>
          </a:xfrm>
          <a:prstGeom prst="rect">
            <a:avLst/>
          </a:prstGeom>
        </p:spPr>
        <p:txBody>
          <a:bodyPr wrap="square">
            <a:spAutoFit/>
          </a:bodyPr>
          <a:lstStyle/>
          <a:p>
            <a:r>
              <a:rPr lang="en-US" sz="2500" b="1" dirty="0">
                <a:solidFill>
                  <a:srgbClr val="00B050"/>
                </a:solidFill>
                <a:latin typeface="Times New Roman" panose="02020603050405020304" pitchFamily="18" charset="0"/>
                <a:cs typeface="Times New Roman" panose="02020603050405020304" pitchFamily="18" charset="0"/>
              </a:rPr>
              <a:t>✅ </a:t>
            </a:r>
            <a:r>
              <a:rPr lang="vi-VN" sz="2500" b="1" dirty="0">
                <a:solidFill>
                  <a:srgbClr val="00B050"/>
                </a:solidFill>
                <a:latin typeface="Times New Roman" panose="02020603050405020304" pitchFamily="18" charset="0"/>
                <a:cs typeface="Times New Roman" panose="02020603050405020304" pitchFamily="18" charset="0"/>
              </a:rPr>
              <a:t>BẦU</a:t>
            </a:r>
          </a:p>
          <a:p>
            <a:pPr>
              <a:buFont typeface="Arial" panose="020B0604020202020204" pitchFamily="34" charset="0"/>
              <a:buChar char="•"/>
            </a:pPr>
            <a:r>
              <a:rPr lang="vi-VN" sz="2500" dirty="0">
                <a:solidFill>
                  <a:srgbClr val="00B050"/>
                </a:solidFill>
                <a:latin typeface="Times New Roman" panose="02020603050405020304" pitchFamily="18" charset="0"/>
                <a:cs typeface="Times New Roman" panose="02020603050405020304" pitchFamily="18" charset="0"/>
              </a:rPr>
              <a:t> Chỉ gạch </a:t>
            </a:r>
            <a:r>
              <a:rPr lang="vi-VN" sz="2500" b="1" dirty="0">
                <a:solidFill>
                  <a:srgbClr val="00B050"/>
                </a:solidFill>
                <a:latin typeface="Times New Roman" panose="02020603050405020304" pitchFamily="18" charset="0"/>
                <a:cs typeface="Times New Roman" panose="02020603050405020304" pitchFamily="18" charset="0"/>
              </a:rPr>
              <a:t>một phần tên</a:t>
            </a:r>
            <a:r>
              <a:rPr lang="vi-VN" sz="2500" dirty="0">
                <a:solidFill>
                  <a:srgbClr val="00B050"/>
                </a:solidFill>
                <a:latin typeface="Times New Roman" panose="02020603050405020304" pitchFamily="18" charset="0"/>
                <a:cs typeface="Times New Roman" panose="02020603050405020304" pitchFamily="18" charset="0"/>
              </a:rPr>
              <a:t> (họ/tên đệm/tên)</a:t>
            </a:r>
          </a:p>
          <a:p>
            <a:pPr>
              <a:buFont typeface="Arial" panose="020B0604020202020204" pitchFamily="34" charset="0"/>
              <a:buChar char="•"/>
            </a:pPr>
            <a:r>
              <a:rPr lang="vi-VN" sz="2500" dirty="0">
                <a:solidFill>
                  <a:srgbClr val="00B050"/>
                </a:solidFill>
                <a:latin typeface="Times New Roman" panose="02020603050405020304" pitchFamily="18" charset="0"/>
                <a:cs typeface="Times New Roman" panose="02020603050405020304" pitchFamily="18" charset="0"/>
              </a:rPr>
              <a:t> Khoanh tròn, gạch dưới, gạch trên tên</a:t>
            </a:r>
            <a:br>
              <a:rPr lang="vi-VN" sz="2500" dirty="0">
                <a:solidFill>
                  <a:srgbClr val="00B050"/>
                </a:solidFill>
                <a:latin typeface="Times New Roman" panose="02020603050405020304" pitchFamily="18" charset="0"/>
                <a:cs typeface="Times New Roman" panose="02020603050405020304" pitchFamily="18" charset="0"/>
              </a:rPr>
            </a:br>
            <a:r>
              <a:rPr lang="vi-VN" sz="2500" dirty="0">
                <a:solidFill>
                  <a:srgbClr val="00B050"/>
                </a:solidFill>
                <a:latin typeface="Times New Roman" panose="02020603050405020304" pitchFamily="18" charset="0"/>
                <a:cs typeface="Times New Roman" panose="02020603050405020304" pitchFamily="18" charset="0"/>
              </a:rPr>
              <a:t>➡️ </a:t>
            </a:r>
            <a:r>
              <a:rPr lang="vi-VN" sz="2500" b="1" dirty="0">
                <a:solidFill>
                  <a:srgbClr val="00B050"/>
                </a:solidFill>
                <a:latin typeface="Times New Roman" panose="02020603050405020304" pitchFamily="18" charset="0"/>
                <a:cs typeface="Times New Roman" panose="02020603050405020304" pitchFamily="18" charset="0"/>
              </a:rPr>
              <a:t>Chưa gạch hết cả dòng họ và tên</a:t>
            </a:r>
            <a:r>
              <a:rPr lang="en-US" sz="2500" b="1" dirty="0">
                <a:solidFill>
                  <a:srgbClr val="00B050"/>
                </a:solidFill>
                <a:latin typeface="Times New Roman" panose="02020603050405020304" pitchFamily="18" charset="0"/>
                <a:cs typeface="Times New Roman" panose="02020603050405020304" pitchFamily="18" charset="0"/>
              </a:rPr>
              <a:t> </a:t>
            </a:r>
            <a:endParaRPr lang="vi-VN" sz="2500" dirty="0">
              <a:solidFill>
                <a:srgbClr val="00B05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271633" y="4047173"/>
            <a:ext cx="6096000" cy="1272208"/>
          </a:xfrm>
          <a:prstGeom prst="rect">
            <a:avLst/>
          </a:prstGeom>
        </p:spPr>
        <p:txBody>
          <a:bodyPr>
            <a:spAutoFit/>
          </a:bodyPr>
          <a:lstStyle/>
          <a:p>
            <a:r>
              <a:rPr lang="en-US" sz="2500" b="1" dirty="0">
                <a:solidFill>
                  <a:srgbClr val="990099"/>
                </a:solidFill>
                <a:latin typeface="Times New Roman" panose="02020603050405020304" pitchFamily="18" charset="0"/>
                <a:cs typeface="Times New Roman" panose="02020603050405020304" pitchFamily="18" charset="0"/>
              </a:rPr>
              <a:t> </a:t>
            </a:r>
            <a:r>
              <a:rPr lang="en-US" sz="2667" b="1" dirty="0">
                <a:solidFill>
                  <a:srgbClr val="990099"/>
                </a:solidFill>
                <a:latin typeface="Times New Roman" panose="02020603050405020304" pitchFamily="18" charset="0"/>
                <a:cs typeface="Times New Roman" panose="02020603050405020304" pitchFamily="18" charset="0"/>
              </a:rPr>
              <a:t>📌 NGU</a:t>
            </a:r>
            <a:r>
              <a:rPr lang="vi-VN" sz="2667" b="1" dirty="0">
                <a:solidFill>
                  <a:srgbClr val="990099"/>
                </a:solidFill>
                <a:latin typeface="Times New Roman" panose="02020603050405020304" pitchFamily="18" charset="0"/>
                <a:cs typeface="Times New Roman" panose="02020603050405020304" pitchFamily="18" charset="0"/>
              </a:rPr>
              <a:t>YÊN TẮC NHỚ NHANH</a:t>
            </a:r>
          </a:p>
          <a:p>
            <a:pPr algn="ctr"/>
            <a:r>
              <a:rPr lang="vi-VN" sz="2500" dirty="0">
                <a:solidFill>
                  <a:srgbClr val="990099"/>
                </a:solidFill>
                <a:latin typeface="Times New Roman" panose="02020603050405020304" pitchFamily="18" charset="0"/>
                <a:cs typeface="Times New Roman" panose="02020603050405020304" pitchFamily="18" charset="0"/>
              </a:rPr>
              <a:t>“GẠCH HẾT DÒNG </a:t>
            </a:r>
            <a:r>
              <a:rPr lang="vi-VN" sz="2500"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KHÔNG BẦU</a:t>
            </a:r>
          </a:p>
          <a:p>
            <a:pPr algn="ctr"/>
            <a:r>
              <a:rPr lang="vi-VN" sz="2500"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GẠCH CHƯA HẾT  VẪN BẦU”</a:t>
            </a:r>
            <a:endParaRPr lang="vi-VN" sz="2500" dirty="0">
              <a:solidFill>
                <a:srgbClr val="990099"/>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7" t="17797" r="28090" b="13983"/>
          <a:stretch/>
        </p:blipFill>
        <p:spPr>
          <a:xfrm>
            <a:off x="3837387" y="809317"/>
            <a:ext cx="2112818" cy="1941291"/>
          </a:xfrm>
          <a:prstGeom prst="ellipse">
            <a:avLst/>
          </a:prstGeom>
          <a:ln>
            <a:noFill/>
          </a:ln>
          <a:effectLst>
            <a:softEdge rad="112500"/>
          </a:effectLst>
        </p:spPr>
      </p:pic>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49865" y="6374011"/>
            <a:ext cx="1542135" cy="573977"/>
          </a:xfrm>
          <a:prstGeom prst="rect">
            <a:avLst/>
          </a:prstGeom>
        </p:spPr>
      </p:pic>
    </p:spTree>
    <p:extLst>
      <p:ext uri="{BB962C8B-B14F-4D97-AF65-F5344CB8AC3E}">
        <p14:creationId xmlns:p14="http://schemas.microsoft.com/office/powerpoint/2010/main" val="3237542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0" name="Rectangle 9"/>
          <p:cNvSpPr/>
          <p:nvPr/>
        </p:nvSpPr>
        <p:spPr>
          <a:xfrm>
            <a:off x="298754" y="1479872"/>
            <a:ext cx="11812092" cy="1374864"/>
          </a:xfrm>
          <a:prstGeom prst="rect">
            <a:avLst/>
          </a:prstGeom>
        </p:spPr>
        <p:txBody>
          <a:bodyPr wrap="square">
            <a:spAutoFit/>
          </a:bodyPr>
          <a:lstStyle/>
          <a:p>
            <a:endParaRPr lang="en-US" sz="2500" b="1" dirty="0">
              <a:solidFill>
                <a:srgbClr val="002060"/>
              </a:solidFill>
              <a:latin typeface="Times New Roman" panose="02020603050405020304" pitchFamily="18" charset="0"/>
              <a:cs typeface="Times New Roman" panose="02020603050405020304" pitchFamily="18" charset="0"/>
            </a:endParaRPr>
          </a:p>
          <a:p>
            <a:r>
              <a:rPr lang="vi-VN" sz="2917" b="1" dirty="0">
                <a:solidFill>
                  <a:srgbClr val="002060"/>
                </a:solidFill>
                <a:latin typeface="Times New Roman" panose="02020603050405020304" pitchFamily="18" charset="0"/>
                <a:cs typeface="Times New Roman" panose="02020603050405020304" pitchFamily="18" charset="0"/>
              </a:rPr>
              <a:t>BƯỚC </a:t>
            </a:r>
            <a:r>
              <a:rPr lang="en-US" sz="2917" b="1" dirty="0">
                <a:solidFill>
                  <a:srgbClr val="002060"/>
                </a:solidFill>
                <a:latin typeface="Times New Roman" panose="02020603050405020304" pitchFamily="18" charset="0"/>
                <a:cs typeface="Times New Roman" panose="02020603050405020304" pitchFamily="18" charset="0"/>
              </a:rPr>
              <a:t>3</a:t>
            </a:r>
            <a:r>
              <a:rPr lang="vi-VN" sz="2917" b="1" dirty="0">
                <a:solidFill>
                  <a:srgbClr val="002060"/>
                </a:solidFill>
                <a:latin typeface="Times New Roman" panose="02020603050405020304" pitchFamily="18" charset="0"/>
                <a:cs typeface="Times New Roman" panose="02020603050405020304" pitchFamily="18" charset="0"/>
              </a:rPr>
              <a:t> – Phân loại và đếm phiếu bầu hợp lệ thành loại phiếu bầu cử bầu 01 đại biểu, bầu 02 đại biểu, bầu 03 đại biểu,...</a:t>
            </a:r>
            <a:endParaRPr lang="en-US" sz="2917" b="1" dirty="0">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495840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(6)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loại và đếm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942" t="24683" r="13884" b="21837"/>
          <a:stretch/>
        </p:blipFill>
        <p:spPr>
          <a:xfrm>
            <a:off x="1820457" y="2983843"/>
            <a:ext cx="9717609" cy="3692286"/>
          </a:xfrm>
          <a:prstGeom prst="rect">
            <a:avLst/>
          </a:prstGeom>
        </p:spPr>
      </p:pic>
      <p:sp>
        <p:nvSpPr>
          <p:cNvPr id="6" name="Oval 5"/>
          <p:cNvSpPr/>
          <p:nvPr/>
        </p:nvSpPr>
        <p:spPr>
          <a:xfrm>
            <a:off x="2381141" y="3317597"/>
            <a:ext cx="4588626" cy="33585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8754" y="4193377"/>
            <a:ext cx="1521703" cy="63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Headings)"/>
              </a:rPr>
              <a:t>VÍ DỤ</a:t>
            </a:r>
          </a:p>
        </p:txBody>
      </p:sp>
    </p:spTree>
    <p:extLst>
      <p:ext uri="{BB962C8B-B14F-4D97-AF65-F5344CB8AC3E}">
        <p14:creationId xmlns:p14="http://schemas.microsoft.com/office/powerpoint/2010/main" val="3649572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0" name="Rectangle 9"/>
          <p:cNvSpPr/>
          <p:nvPr/>
        </p:nvSpPr>
        <p:spPr>
          <a:xfrm>
            <a:off x="298754" y="1479872"/>
            <a:ext cx="11812092" cy="925959"/>
          </a:xfrm>
          <a:prstGeom prst="rect">
            <a:avLst/>
          </a:prstGeom>
        </p:spPr>
        <p:txBody>
          <a:bodyPr wrap="square">
            <a:spAutoFit/>
          </a:bodyPr>
          <a:lstStyle/>
          <a:p>
            <a:endParaRPr lang="en-US" sz="2500" b="1" dirty="0">
              <a:solidFill>
                <a:srgbClr val="002060"/>
              </a:solidFill>
              <a:latin typeface="Times New Roman" panose="02020603050405020304" pitchFamily="18" charset="0"/>
              <a:cs typeface="Times New Roman" panose="02020603050405020304" pitchFamily="18" charset="0"/>
            </a:endParaRPr>
          </a:p>
          <a:p>
            <a:r>
              <a:rPr lang="vi-VN" sz="2917" b="1" dirty="0">
                <a:solidFill>
                  <a:srgbClr val="002060"/>
                </a:solidFill>
                <a:latin typeface="Times New Roman" panose="02020603050405020304" pitchFamily="18" charset="0"/>
                <a:cs typeface="Times New Roman" panose="02020603050405020304" pitchFamily="18" charset="0"/>
              </a:rPr>
              <a:t>BƯỚC </a:t>
            </a:r>
            <a:r>
              <a:rPr lang="en-US" sz="2917" b="1" dirty="0">
                <a:solidFill>
                  <a:srgbClr val="002060"/>
                </a:solidFill>
                <a:latin typeface="Times New Roman" panose="02020603050405020304" pitchFamily="18" charset="0"/>
                <a:cs typeface="Times New Roman" panose="02020603050405020304" pitchFamily="18" charset="0"/>
              </a:rPr>
              <a:t>4</a:t>
            </a:r>
            <a:r>
              <a:rPr lang="vi-VN" sz="2917" b="1" dirty="0">
                <a:solidFill>
                  <a:srgbClr val="002060"/>
                </a:solidFill>
                <a:latin typeface="Times New Roman" panose="02020603050405020304" pitchFamily="18" charset="0"/>
                <a:cs typeface="Times New Roman" panose="02020603050405020304" pitchFamily="18" charset="0"/>
              </a:rPr>
              <a:t> – Kiểm tra lại số lượng phiếu bầu hợp lệ.</a:t>
            </a:r>
            <a:endParaRPr lang="en-US" sz="2917" b="1" dirty="0">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4958409"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(6)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loại và đếm phiếu bầu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60023B-40E6-1C09-50F0-5E3A3656B328}"/>
              </a:ext>
            </a:extLst>
          </p:cNvPr>
          <p:cNvSpPr txBox="1"/>
          <p:nvPr/>
        </p:nvSpPr>
        <p:spPr>
          <a:xfrm>
            <a:off x="761999" y="2613392"/>
            <a:ext cx="10635343" cy="2169825"/>
          </a:xfrm>
          <a:prstGeom prst="rect">
            <a:avLst/>
          </a:prstGeom>
          <a:noFill/>
        </p:spPr>
        <p:txBody>
          <a:bodyPr wrap="square">
            <a:spAutoFit/>
          </a:bodyPr>
          <a:lstStyle/>
          <a:p>
            <a:pPr marL="69215" indent="450215" algn="just">
              <a:spcBef>
                <a:spcPts val="600"/>
              </a:spcBef>
              <a:spcAft>
                <a:spcPts val="600"/>
              </a:spcAft>
              <a:buNone/>
            </a:pP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Tổng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hợp</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lệ</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các</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loại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loại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cử</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đủ</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loại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cử</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thiếu</a:t>
            </a:r>
            <a:r>
              <a:rPr lang="en-US" sz="2500" dirty="0">
                <a:effectLst/>
                <a:latin typeface="Times New Roman" panose="02020603050405020304" pitchFamily="18" charset="0"/>
                <a:ea typeface="Times New Roman" panose="02020603050405020304" pitchFamily="18" charset="0"/>
              </a:rPr>
              <a:t> 1, </a:t>
            </a:r>
            <a:r>
              <a:rPr lang="en-US" sz="2500" dirty="0" err="1">
                <a:effectLst/>
                <a:latin typeface="Times New Roman" panose="02020603050405020304" pitchFamily="18" charset="0"/>
                <a:ea typeface="Times New Roman" panose="02020603050405020304" pitchFamily="18" charset="0"/>
              </a:rPr>
              <a:t>loại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cử</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thiếu</a:t>
            </a:r>
            <a:r>
              <a:rPr lang="en-US" sz="2500" dirty="0">
                <a:effectLst/>
                <a:latin typeface="Times New Roman" panose="02020603050405020304" pitchFamily="18" charset="0"/>
                <a:ea typeface="Times New Roman" panose="02020603050405020304" pitchFamily="18" charset="0"/>
              </a:rPr>
              <a:t> 2,…) </a:t>
            </a:r>
            <a:r>
              <a:rPr lang="en-US" sz="2500" dirty="0" err="1">
                <a:effectLst/>
                <a:latin typeface="Times New Roman" panose="02020603050405020304" pitchFamily="18" charset="0"/>
                <a:ea typeface="Times New Roman" panose="02020603050405020304" pitchFamily="18" charset="0"/>
              </a:rPr>
              <a:t>phải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bằng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với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tổng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hợp</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lệ</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của</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từng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cấp</a:t>
            </a:r>
            <a:r>
              <a:rPr lang="en-US" sz="2500" dirty="0">
                <a:effectLst/>
                <a:latin typeface="Times New Roman" panose="02020603050405020304" pitchFamily="18" charset="0"/>
                <a:ea typeface="Times New Roman" panose="02020603050405020304" pitchFamily="18" charset="0"/>
              </a:rPr>
              <a:t>.</a:t>
            </a:r>
            <a:endParaRPr lang="vi-VN" sz="2500" dirty="0">
              <a:effectLst/>
              <a:latin typeface="Times New Roman" panose="02020603050405020304" pitchFamily="18" charset="0"/>
              <a:ea typeface="Times New Roman" panose="02020603050405020304" pitchFamily="18" charset="0"/>
            </a:endParaRPr>
          </a:p>
          <a:p>
            <a:pPr marL="69215" indent="450215" algn="just">
              <a:spcBef>
                <a:spcPts val="600"/>
              </a:spcBef>
              <a:spcAft>
                <a:spcPts val="600"/>
              </a:spcAft>
              <a:buNone/>
            </a:pP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Tổng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hợp</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lệ</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và</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không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hợp</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lệ</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phải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bằng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với</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tổng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phiếu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bầu</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của</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từng</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cấp</a:t>
            </a:r>
            <a:r>
              <a:rPr lang="en-US" sz="2500" dirty="0">
                <a:effectLst/>
                <a:latin typeface="Times New Roman" panose="02020603050405020304" pitchFamily="18" charset="0"/>
                <a:ea typeface="Times New Roman" panose="02020603050405020304" pitchFamily="18" charset="0"/>
              </a:rPr>
              <a:t>.</a:t>
            </a:r>
            <a:endParaRPr lang="vi-VN" sz="2500" dirty="0">
              <a:effectLst/>
              <a:latin typeface="Times New Roman" panose="02020603050405020304" pitchFamily="18" charset="0"/>
              <a:ea typeface="Times New Roman" panose="02020603050405020304" pitchFamily="18" charset="0"/>
            </a:endParaRPr>
          </a:p>
        </p:txBody>
      </p:sp>
      <p:sp>
        <p:nvSpPr>
          <p:cNvPr id="7" name="Arrow: Right 6">
            <a:extLst>
              <a:ext uri="{FF2B5EF4-FFF2-40B4-BE49-F238E27FC236}">
                <a16:creationId xmlns:a16="http://schemas.microsoft.com/office/drawing/2014/main" id="{79ECD0FE-5AC6-1904-F4A1-A5E9BFB59CCC}"/>
              </a:ext>
            </a:extLst>
          </p:cNvPr>
          <p:cNvSpPr/>
          <p:nvPr/>
        </p:nvSpPr>
        <p:spPr>
          <a:xfrm>
            <a:off x="761999" y="2659171"/>
            <a:ext cx="511630" cy="35791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Arrow: Right 8">
            <a:extLst>
              <a:ext uri="{FF2B5EF4-FFF2-40B4-BE49-F238E27FC236}">
                <a16:creationId xmlns:a16="http://schemas.microsoft.com/office/drawing/2014/main" id="{1751214B-2577-3D5B-BA17-21D9A750693D}"/>
              </a:ext>
            </a:extLst>
          </p:cNvPr>
          <p:cNvSpPr/>
          <p:nvPr/>
        </p:nvSpPr>
        <p:spPr>
          <a:xfrm>
            <a:off x="794658" y="3954571"/>
            <a:ext cx="511630" cy="35791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39704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787106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(7)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đếm số phiếu bầu cho từng người ứng cử</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113906" y="1853413"/>
            <a:ext cx="10374284" cy="104668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rPr>
              <a:t>Bước 1:</a:t>
            </a:r>
            <a:r>
              <a:rPr lang="en-US" sz="2600" dirty="0">
                <a:solidFill>
                  <a:schemeClr val="tx1"/>
                </a:solidFill>
              </a:rPr>
              <a:t/>
            </a:r>
            <a:br>
              <a:rPr lang="en-US" sz="2600" dirty="0">
                <a:solidFill>
                  <a:schemeClr val="tx1"/>
                </a:solidFill>
              </a:rPr>
            </a:br>
            <a:r>
              <a:rPr lang="vi-VN" sz="2600" dirty="0">
                <a:solidFill>
                  <a:schemeClr val="tx1"/>
                </a:solidFill>
              </a:rPr>
              <a:t> Đọc phiếu bầu.</a:t>
            </a:r>
            <a:endParaRPr lang="en-US" sz="2600" dirty="0">
              <a:solidFill>
                <a:schemeClr val="tx1"/>
              </a:solidFill>
            </a:endParaRPr>
          </a:p>
        </p:txBody>
      </p:sp>
      <p:sp>
        <p:nvSpPr>
          <p:cNvPr id="15" name="Rounded Rectangle 14"/>
          <p:cNvSpPr/>
          <p:nvPr/>
        </p:nvSpPr>
        <p:spPr>
          <a:xfrm>
            <a:off x="1113906" y="3636640"/>
            <a:ext cx="10374284" cy="104668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rPr>
              <a:t>Bước 2:</a:t>
            </a:r>
            <a:r>
              <a:rPr lang="en-US" sz="2600" dirty="0">
                <a:solidFill>
                  <a:schemeClr val="tx1"/>
                </a:solidFill>
              </a:rPr>
              <a:t/>
            </a:r>
            <a:br>
              <a:rPr lang="en-US" sz="2600" dirty="0">
                <a:solidFill>
                  <a:schemeClr val="tx1"/>
                </a:solidFill>
              </a:rPr>
            </a:br>
            <a:r>
              <a:rPr lang="vi-VN" sz="2600" dirty="0">
                <a:solidFill>
                  <a:schemeClr val="tx1"/>
                </a:solidFill>
              </a:rPr>
              <a:t> Gạch ô số phiếu bầu cử được cử tri tín nhiệm đối với người ứng cử</a:t>
            </a:r>
            <a:endParaRPr lang="en-US" sz="2600" dirty="0">
              <a:solidFill>
                <a:schemeClr val="tx1"/>
              </a:solidFill>
            </a:endParaRPr>
          </a:p>
        </p:txBody>
      </p:sp>
      <p:sp>
        <p:nvSpPr>
          <p:cNvPr id="17" name="Rounded Rectangle 16"/>
          <p:cNvSpPr/>
          <p:nvPr/>
        </p:nvSpPr>
        <p:spPr>
          <a:xfrm>
            <a:off x="1115255" y="5419867"/>
            <a:ext cx="10374284" cy="10466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rPr>
              <a:t>Bước 3: </a:t>
            </a:r>
            <a:r>
              <a:rPr lang="en-US" sz="2600" dirty="0">
                <a:solidFill>
                  <a:schemeClr val="tx1"/>
                </a:solidFill>
              </a:rPr>
              <a:t/>
            </a:r>
            <a:br>
              <a:rPr lang="en-US" sz="2600" dirty="0">
                <a:solidFill>
                  <a:schemeClr val="tx1"/>
                </a:solidFill>
              </a:rPr>
            </a:br>
            <a:r>
              <a:rPr lang="vi-VN" sz="2600" dirty="0">
                <a:solidFill>
                  <a:schemeClr val="tx1"/>
                </a:solidFill>
              </a:rPr>
              <a:t>Kiểm tra phiếu bầu khi đã đọc xong.</a:t>
            </a:r>
            <a:endParaRPr lang="en-US" sz="2600" dirty="0">
              <a:solidFill>
                <a:schemeClr val="tx1"/>
              </a:solidFill>
            </a:endParaRPr>
          </a:p>
        </p:txBody>
      </p:sp>
    </p:spTree>
    <p:extLst>
      <p:ext uri="{BB962C8B-B14F-4D97-AF65-F5344CB8AC3E}">
        <p14:creationId xmlns:p14="http://schemas.microsoft.com/office/powerpoint/2010/main" val="3478649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787106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(7)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đếm số phiếu bầu cho từng người ứng cử</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550767" y="2359788"/>
            <a:ext cx="1139687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1"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Ví dụ</a:t>
            </a:r>
            <a:r>
              <a:rPr kumimoji="0" lang="en-US" altLang="en-US" sz="2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Tại Tổ bầu cử khi kiểm tra kết quả bầu cử đại biểu Quốc hội có 05 ứng cử viên để bầu 03 đại biểu. Kết quả phân loại phiếu như sau: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Thống kê kết quả loại phiếu:</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Tổng số có 1.000 phiếu bầu hợp lệ, chia ra:</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Phiếu bầu 01 người có 50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Phiếu bầu 02 người có 150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Phiếu bầu 03 người có 800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Tổng số bầu theo loại phiếu bầu 01 người là 50 phiếu x 1 = 50 lượt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Tổng số bầu theo loại phiếu bầu 02 người là 150 phiếu x 2 = 300 lượt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Tổng số bầu theo loại phiếu bầu 03 người là 800 phiếu x 3 = 2.400 lượt phiếu</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213063" y="5063827"/>
            <a:ext cx="1216070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AU"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Tổng cộng số bầu cho cả 03 loại phiếu là: (50 + 300 + 2.400) = </a:t>
            </a:r>
            <a:r>
              <a:rPr kumimoji="0" lang="en-AU" altLang="en-US" sz="2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2.750 lượt phiếu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cxnSp>
        <p:nvCxnSpPr>
          <p:cNvPr id="10" name="Straight Connector 9"/>
          <p:cNvCxnSpPr/>
          <p:nvPr/>
        </p:nvCxnSpPr>
        <p:spPr>
          <a:xfrm>
            <a:off x="7561964" y="5789953"/>
            <a:ext cx="4385674" cy="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9001183" y="5692895"/>
            <a:ext cx="3190817" cy="905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64543" y="1709360"/>
            <a:ext cx="10374284" cy="53359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rPr>
              <a:t>Đối chiếu kết quả kiểm phiếu </a:t>
            </a:r>
            <a:endParaRPr lang="en-US" sz="2600" dirty="0">
              <a:solidFill>
                <a:schemeClr val="tx1"/>
              </a:solidFill>
            </a:endParaRPr>
          </a:p>
        </p:txBody>
      </p:sp>
    </p:spTree>
    <p:extLst>
      <p:ext uri="{BB962C8B-B14F-4D97-AF65-F5344CB8AC3E}">
        <p14:creationId xmlns:p14="http://schemas.microsoft.com/office/powerpoint/2010/main" val="14681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787106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(7)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đếm số phiếu bầu cho từng người ứng cử</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131995" y="2002036"/>
            <a:ext cx="1123880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Thống kê kết quả phiếu bầu:</a:t>
            </a: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Tính tổng số phiếu bầu cho các ứng cử viên, cho thấy: </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Ông </a:t>
            </a:r>
            <a:r>
              <a:rPr kumimoji="0" lang="en-US" altLang="en-US" sz="25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Nguyễn</a:t>
            </a: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Văn A được: 916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Ông Trần Văn B được:	104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Bà Hoàng Thị C được: 850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Ông Phạm Văn D được: 774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Bà </a:t>
            </a:r>
            <a:r>
              <a:rPr kumimoji="0" lang="en-US" altLang="en-US" sz="25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Nguyễn</a:t>
            </a: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Thị Đ được: 106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cxnSp>
        <p:nvCxnSpPr>
          <p:cNvPr id="9" name="Straight Connector 8"/>
          <p:cNvCxnSpPr>
            <a:cxnSpLocks noChangeShapeType="1"/>
          </p:cNvCxnSpPr>
          <p:nvPr/>
        </p:nvCxnSpPr>
        <p:spPr bwMode="auto">
          <a:xfrm>
            <a:off x="3390265" y="11122602"/>
            <a:ext cx="105363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 name="Rectangle 3"/>
          <p:cNvSpPr>
            <a:spLocks noChangeArrowheads="1"/>
          </p:cNvSpPr>
          <p:nvPr/>
        </p:nvSpPr>
        <p:spPr bwMode="auto">
          <a:xfrm>
            <a:off x="131994" y="4548887"/>
            <a:ext cx="11238807"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Tổng cộng 5 ứng cử viên: </a:t>
            </a:r>
            <a:r>
              <a:rPr kumimoji="0" lang="en-US" altLang="en-US" sz="2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2.750 phiếu bầu</a:t>
            </a: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cxnSp>
        <p:nvCxnSpPr>
          <p:cNvPr id="17" name="Straight Connector 16"/>
          <p:cNvCxnSpPr/>
          <p:nvPr/>
        </p:nvCxnSpPr>
        <p:spPr>
          <a:xfrm>
            <a:off x="4239491" y="4871258"/>
            <a:ext cx="295933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66109" y="8890428"/>
            <a:ext cx="6096000" cy="923330"/>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Trường hợp số liệu thống kê kết quả loại phiếu với số liệu thống kê kết quả phiếu bầu không bằng nhau thì Tổ trưởng Tổ bầu cử chủ trì, cho Tổ bầu cử tiến hành kiểm phiếu lại. </a:t>
            </a:r>
            <a:endParaRPr lang="en-US" dirty="0"/>
          </a:p>
        </p:txBody>
      </p:sp>
      <p:sp>
        <p:nvSpPr>
          <p:cNvPr id="20" name="Rectangle 19"/>
          <p:cNvSpPr/>
          <p:nvPr/>
        </p:nvSpPr>
        <p:spPr>
          <a:xfrm>
            <a:off x="4277457" y="5040730"/>
            <a:ext cx="3190817" cy="905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1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787106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(7)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đếm số phiếu bầu cho từng người ứng cử</a:t>
            </a:r>
            <a:endParaRPr lang="en-US" sz="2800" b="1" dirty="0">
              <a:solidFill>
                <a:srgbClr val="3333CC"/>
              </a:solidFill>
              <a:latin typeface="Times New Roman" panose="02020603050405020304" pitchFamily="18" charset="0"/>
              <a:cs typeface="Times New Roman" panose="02020603050405020304" pitchFamily="18" charset="0"/>
            </a:endParaRPr>
          </a:p>
        </p:txBody>
      </p:sp>
      <p:cxnSp>
        <p:nvCxnSpPr>
          <p:cNvPr id="9" name="Straight Connector 8"/>
          <p:cNvCxnSpPr>
            <a:cxnSpLocks noChangeShapeType="1"/>
          </p:cNvCxnSpPr>
          <p:nvPr/>
        </p:nvCxnSpPr>
        <p:spPr bwMode="auto">
          <a:xfrm>
            <a:off x="3390265" y="11122602"/>
            <a:ext cx="105363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5" name="Rectangle 14"/>
          <p:cNvSpPr/>
          <p:nvPr/>
        </p:nvSpPr>
        <p:spPr>
          <a:xfrm>
            <a:off x="298753" y="993969"/>
            <a:ext cx="11305813" cy="5693866"/>
          </a:xfrm>
          <a:prstGeom prst="rect">
            <a:avLst/>
          </a:prstGeom>
        </p:spPr>
        <p:txBody>
          <a:bodyPr wrap="square">
            <a:spAutoFit/>
          </a:bodyPr>
          <a:lstStyle/>
          <a:p>
            <a:pPr marL="457200" indent="-457200" algn="just">
              <a:buFont typeface="Arial" panose="020B0604020202020204" pitchFamily="34" charset="0"/>
              <a:buChar char="•"/>
            </a:pPr>
            <a:endParaRPr lang="en-US" sz="2800" dirty="0">
              <a:latin typeface="Times New Roman (Headings)"/>
              <a:ea typeface="Times New Roman" panose="02020603050405020304" pitchFamily="18" charset="0"/>
            </a:endParaRPr>
          </a:p>
          <a:p>
            <a:pPr marL="457200" lvl="0" indent="-457200" algn="just">
              <a:buFont typeface="Arial" panose="020B0604020202020204" pitchFamily="34" charset="0"/>
              <a:buChar char="•"/>
            </a:pPr>
            <a:endParaRPr lang="en-US" altLang="en-US" sz="2800" dirty="0">
              <a:latin typeface="Times New Roman (Headings)"/>
              <a:ea typeface="Times New Roman" panose="02020603050405020304" pitchFamily="18" charset="0"/>
            </a:endParaRPr>
          </a:p>
          <a:p>
            <a:pPr marL="457200" indent="457200" algn="just">
              <a:buFont typeface="Arial" panose="020B0604020202020204" pitchFamily="34" charset="0"/>
              <a:buChar char="•"/>
            </a:pPr>
            <a:r>
              <a:rPr lang="en-AU" altLang="en-US" sz="2800" dirty="0">
                <a:solidFill>
                  <a:srgbClr val="0070C0"/>
                </a:solidFill>
                <a:latin typeface="Arial" panose="020B0604020202020204" pitchFamily="34" charset="0"/>
                <a:ea typeface="Times New Roman" panose="02020603050405020304" pitchFamily="18" charset="0"/>
              </a:rPr>
              <a:t>Số liệu thống kê kết quả loại phiếu: Tổng cộng số bầu cho cả 03 loại phiếu là: (50 + 300 + 2.400) = </a:t>
            </a:r>
            <a:r>
              <a:rPr lang="en-AU" altLang="en-US" sz="2800" b="1" dirty="0">
                <a:solidFill>
                  <a:srgbClr val="0070C0"/>
                </a:solidFill>
                <a:latin typeface="Arial" panose="020B0604020202020204" pitchFamily="34" charset="0"/>
                <a:ea typeface="Times New Roman" panose="02020603050405020304" pitchFamily="18" charset="0"/>
              </a:rPr>
              <a:t>2.750 lượt phiếu</a:t>
            </a:r>
          </a:p>
          <a:p>
            <a:pPr marL="457200" lvl="0" indent="457200" algn="just">
              <a:buFont typeface="Arial" panose="020B0604020202020204" pitchFamily="34" charset="0"/>
              <a:buChar char="•"/>
            </a:pPr>
            <a:r>
              <a:rPr lang="en-US" altLang="en-US" sz="2800" dirty="0">
                <a:solidFill>
                  <a:schemeClr val="accent4">
                    <a:lumMod val="75000"/>
                  </a:schemeClr>
                </a:solidFill>
                <a:latin typeface="Arial" panose="020B0604020202020204" pitchFamily="34" charset="0"/>
                <a:ea typeface="Times New Roman" panose="02020603050405020304" pitchFamily="18" charset="0"/>
              </a:rPr>
              <a:t>Số liệu thống kê kết quả phiếu bầu: Tổng cộng 5 ứng cử viên: </a:t>
            </a:r>
            <a:r>
              <a:rPr lang="en-US" altLang="en-US" sz="2800" b="1" dirty="0">
                <a:solidFill>
                  <a:schemeClr val="accent4">
                    <a:lumMod val="75000"/>
                  </a:schemeClr>
                </a:solidFill>
                <a:latin typeface="Arial" panose="020B0604020202020204" pitchFamily="34" charset="0"/>
                <a:ea typeface="Times New Roman" panose="02020603050405020304" pitchFamily="18" charset="0"/>
              </a:rPr>
              <a:t>2.750 phiếu bầu</a:t>
            </a:r>
            <a:endParaRPr lang="en-US" altLang="en-US" sz="2800" dirty="0">
              <a:solidFill>
                <a:schemeClr val="accent4">
                  <a:lumMod val="75000"/>
                </a:schemeClr>
              </a:solidFill>
              <a:latin typeface="Arial" panose="020B0604020202020204" pitchFamily="34" charset="0"/>
            </a:endParaRPr>
          </a:p>
          <a:p>
            <a:pPr marL="457200" indent="457200" algn="just">
              <a:buFont typeface="Arial" panose="020B0604020202020204" pitchFamily="34" charset="0"/>
              <a:buChar char="•"/>
            </a:pPr>
            <a:endParaRPr lang="en-US" altLang="en-US" sz="2800" dirty="0">
              <a:latin typeface="Arial" panose="020B0604020202020204" pitchFamily="34" charset="0"/>
            </a:endParaRPr>
          </a:p>
          <a:p>
            <a:pPr marL="457200" lvl="0" indent="457200" algn="just">
              <a:buFont typeface="Arial" panose="020B0604020202020204" pitchFamily="34" charset="0"/>
              <a:buChar char="•"/>
            </a:pPr>
            <a:r>
              <a:rPr lang="en-US" altLang="en-US" sz="2800" dirty="0">
                <a:latin typeface="Times New Roman (Headings)"/>
                <a:ea typeface="Times New Roman" panose="02020603050405020304" pitchFamily="18" charset="0"/>
              </a:rPr>
              <a:t>So sánh </a:t>
            </a:r>
            <a:r>
              <a:rPr lang="en-US" altLang="en-US" sz="2800" b="1" dirty="0">
                <a:latin typeface="Times New Roman (Headings)"/>
                <a:ea typeface="Times New Roman" panose="02020603050405020304" pitchFamily="18" charset="0"/>
              </a:rPr>
              <a:t>số liệu thống kê kết quả loại phiếu</a:t>
            </a:r>
            <a:r>
              <a:rPr lang="en-US" altLang="en-US" sz="2800" dirty="0">
                <a:latin typeface="Times New Roman (Headings)"/>
                <a:ea typeface="Times New Roman" panose="02020603050405020304" pitchFamily="18" charset="0"/>
              </a:rPr>
              <a:t> với </a:t>
            </a:r>
            <a:r>
              <a:rPr lang="en-US" altLang="en-US" sz="2800" b="1" dirty="0">
                <a:latin typeface="Times New Roman (Headings)"/>
                <a:ea typeface="Times New Roman" panose="02020603050405020304" pitchFamily="18" charset="0"/>
              </a:rPr>
              <a:t>số liệu thống kê kết quả phiếu bầu</a:t>
            </a:r>
            <a:r>
              <a:rPr lang="en-US" altLang="en-US" sz="2800" dirty="0">
                <a:latin typeface="Times New Roman (Headings)"/>
                <a:ea typeface="Times New Roman" panose="02020603050405020304" pitchFamily="18" charset="0"/>
              </a:rPr>
              <a:t> có cùng ra một kết quả như trên là chính xác.</a:t>
            </a:r>
            <a:r>
              <a:rPr lang="en-US" altLang="en-US" sz="2800" dirty="0">
                <a:latin typeface="Times New Roman (Headings)"/>
              </a:rPr>
              <a:t> </a:t>
            </a:r>
          </a:p>
          <a:p>
            <a:pPr marL="457200" lvl="0" indent="457200" algn="just">
              <a:buFont typeface="Arial" panose="020B0604020202020204" pitchFamily="34" charset="0"/>
              <a:buChar char="•"/>
            </a:pPr>
            <a:r>
              <a:rPr lang="en-US" sz="2800" dirty="0">
                <a:latin typeface="Times New Roman (Headings)"/>
                <a:ea typeface="Times New Roman" panose="02020603050405020304" pitchFamily="18" charset="0"/>
              </a:rPr>
              <a:t>Trường hợp số liệu thống kê kết quả loại phiếu với số liệu thống kê kết quả phiếu bầu không bằng nhau thì Tổ trưởng Tổ bầu cử chủ trì, cho Tổ bầu cử tiến hành kiểm phiếu lại. </a:t>
            </a:r>
            <a:endParaRPr lang="en-US" sz="2800" dirty="0">
              <a:latin typeface="Times New Roman (Headings)"/>
            </a:endParaRPr>
          </a:p>
        </p:txBody>
      </p:sp>
    </p:spTree>
    <p:extLst>
      <p:ext uri="{BB962C8B-B14F-4D97-AF65-F5344CB8AC3E}">
        <p14:creationId xmlns:p14="http://schemas.microsoft.com/office/powerpoint/2010/main" val="26326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83BEF-37BF-0CEA-686C-FAE771090084}"/>
              </a:ext>
            </a:extLst>
          </p:cNvPr>
          <p:cNvSpPr/>
          <p:nvPr/>
        </p:nvSpPr>
        <p:spPr>
          <a:xfrm>
            <a:off x="1010332" y="1636834"/>
            <a:ext cx="10002537" cy="1666162"/>
          </a:xfrm>
          <a:prstGeom prst="rect">
            <a:avLst/>
          </a:prstGeom>
        </p:spPr>
        <p:txBody>
          <a:bodyPr wrap="square">
            <a:spAutoFit/>
          </a:bodyPr>
          <a:lstStyle/>
          <a:p>
            <a:pPr algn="ctr">
              <a:lnSpc>
                <a:spcPts val="4208"/>
              </a:lnSpc>
            </a:pPr>
            <a:r>
              <a:rPr lang="vi-VN" sz="3083" b="1" dirty="0">
                <a:solidFill>
                  <a:srgbClr val="403CCF"/>
                </a:solidFill>
                <a:latin typeface="Times New Roman" panose="02020603050405020304" pitchFamily="18" charset="0"/>
                <a:ea typeface="Libre Baskerville" pitchFamily="34" charset="-122"/>
                <a:cs typeface="Times New Roman" panose="02020603050405020304" pitchFamily="18" charset="0"/>
              </a:rPr>
              <a:t>III.</a:t>
            </a:r>
            <a:br>
              <a:rPr lang="vi-VN" sz="3083" b="1" dirty="0">
                <a:solidFill>
                  <a:srgbClr val="403CCF"/>
                </a:solidFill>
                <a:latin typeface="Times New Roman" panose="02020603050405020304" pitchFamily="18" charset="0"/>
                <a:ea typeface="Libre Baskerville" pitchFamily="34" charset="-122"/>
                <a:cs typeface="Times New Roman" panose="02020603050405020304" pitchFamily="18" charset="0"/>
              </a:rPr>
            </a:br>
            <a:r>
              <a:rPr lang="vi-VN" sz="3083" b="1" dirty="0">
                <a:solidFill>
                  <a:srgbClr val="403CCF"/>
                </a:solidFill>
                <a:latin typeface="Times New Roman" panose="02020603050405020304" pitchFamily="18" charset="0"/>
                <a:ea typeface="Libre Baskerville" pitchFamily="34" charset="-122"/>
                <a:cs typeface="Times New Roman" panose="02020603050405020304" pitchFamily="18" charset="0"/>
              </a:rPr>
              <a:t>NHỮNG CÔNG VỤ CỤ THỂ CỦA TỔ BẦU CỬ, BAN BẦU CỬ, ỦY BAN BẦU CỬ</a:t>
            </a:r>
          </a:p>
        </p:txBody>
      </p:sp>
      <p:grpSp>
        <p:nvGrpSpPr>
          <p:cNvPr id="3" name="Group 2">
            <a:extLst>
              <a:ext uri="{FF2B5EF4-FFF2-40B4-BE49-F238E27FC236}">
                <a16:creationId xmlns:a16="http://schemas.microsoft.com/office/drawing/2014/main" id="{49E1A121-AA1C-A090-C9D2-55B5B67AF28B}"/>
              </a:ext>
            </a:extLst>
          </p:cNvPr>
          <p:cNvGrpSpPr/>
          <p:nvPr/>
        </p:nvGrpSpPr>
        <p:grpSpPr>
          <a:xfrm>
            <a:off x="-1732302" y="5607678"/>
            <a:ext cx="15656603" cy="2979622"/>
            <a:chOff x="-2444145" y="5665610"/>
            <a:chExt cx="13193423" cy="2510852"/>
          </a:xfrm>
        </p:grpSpPr>
        <p:sp>
          <p:nvSpPr>
            <p:cNvPr id="4" name="Oval 10">
              <a:extLst>
                <a:ext uri="{FF2B5EF4-FFF2-40B4-BE49-F238E27FC236}">
                  <a16:creationId xmlns:a16="http://schemas.microsoft.com/office/drawing/2014/main" id="{423220E0-D2A6-9082-BAE6-195125BD6F64}"/>
                </a:ext>
              </a:extLst>
            </p:cNvPr>
            <p:cNvSpPr/>
            <p:nvPr/>
          </p:nvSpPr>
          <p:spPr>
            <a:xfrm>
              <a:off x="-2444145" y="5665610"/>
              <a:ext cx="13051183" cy="2208398"/>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1183" h="2208398">
                  <a:moveTo>
                    <a:pt x="36223" y="438211"/>
                  </a:moveTo>
                  <a:cubicBezTo>
                    <a:pt x="-291437" y="80494"/>
                    <a:pt x="1679604" y="-102811"/>
                    <a:pt x="2891184" y="59749"/>
                  </a:cubicBezTo>
                  <a:cubicBezTo>
                    <a:pt x="4184044" y="191829"/>
                    <a:pt x="5551410" y="502134"/>
                    <a:pt x="7244743" y="621091"/>
                  </a:cubicBezTo>
                  <a:cubicBezTo>
                    <a:pt x="8938076" y="740048"/>
                    <a:pt x="13051183" y="240426"/>
                    <a:pt x="13051183" y="773491"/>
                  </a:cubicBezTo>
                  <a:cubicBezTo>
                    <a:pt x="13051183" y="1306556"/>
                    <a:pt x="7026303" y="2261931"/>
                    <a:pt x="4857143" y="2206051"/>
                  </a:cubicBezTo>
                  <a:cubicBezTo>
                    <a:pt x="2687983" y="2150171"/>
                    <a:pt x="363883" y="795928"/>
                    <a:pt x="36223" y="43821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10">
              <a:extLst>
                <a:ext uri="{FF2B5EF4-FFF2-40B4-BE49-F238E27FC236}">
                  <a16:creationId xmlns:a16="http://schemas.microsoft.com/office/drawing/2014/main" id="{6811F046-84EC-FB4A-CD8F-BD0B1862A8C3}"/>
                </a:ext>
              </a:extLst>
            </p:cNvPr>
            <p:cNvSpPr/>
            <p:nvPr/>
          </p:nvSpPr>
          <p:spPr>
            <a:xfrm>
              <a:off x="-2291745" y="5846002"/>
              <a:ext cx="13041023" cy="2206095"/>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3041023"/>
                <a:gd name="connsiteY0" fmla="*/ 438211 h 2206095"/>
                <a:gd name="connsiteX1" fmla="*/ 2891184 w 13041023"/>
                <a:gd name="connsiteY1" fmla="*/ 59749 h 2206095"/>
                <a:gd name="connsiteX2" fmla="*/ 7244743 w 13041023"/>
                <a:gd name="connsiteY2" fmla="*/ 621091 h 2206095"/>
                <a:gd name="connsiteX3" fmla="*/ 13041023 w 13041023"/>
                <a:gd name="connsiteY3" fmla="*/ 489011 h 2206095"/>
                <a:gd name="connsiteX4" fmla="*/ 4857143 w 13041023"/>
                <a:gd name="connsiteY4" fmla="*/ 2206051 h 2206095"/>
                <a:gd name="connsiteX5" fmla="*/ 36223 w 13041023"/>
                <a:gd name="connsiteY5" fmla="*/ 438211 h 220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1023" h="2206095">
                  <a:moveTo>
                    <a:pt x="36223" y="438211"/>
                  </a:moveTo>
                  <a:cubicBezTo>
                    <a:pt x="-291437" y="80494"/>
                    <a:pt x="1679604" y="-102811"/>
                    <a:pt x="2891184" y="59749"/>
                  </a:cubicBezTo>
                  <a:cubicBezTo>
                    <a:pt x="4184044" y="191829"/>
                    <a:pt x="5553103" y="549547"/>
                    <a:pt x="7244743" y="621091"/>
                  </a:cubicBezTo>
                  <a:cubicBezTo>
                    <a:pt x="8936383" y="692635"/>
                    <a:pt x="13041023" y="-44054"/>
                    <a:pt x="13041023" y="489011"/>
                  </a:cubicBezTo>
                  <a:cubicBezTo>
                    <a:pt x="13041023" y="1022076"/>
                    <a:pt x="7024610" y="2214518"/>
                    <a:pt x="4857143" y="2206051"/>
                  </a:cubicBezTo>
                  <a:cubicBezTo>
                    <a:pt x="2689676" y="2197584"/>
                    <a:pt x="363883" y="795928"/>
                    <a:pt x="36223" y="4382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10">
              <a:extLst>
                <a:ext uri="{FF2B5EF4-FFF2-40B4-BE49-F238E27FC236}">
                  <a16:creationId xmlns:a16="http://schemas.microsoft.com/office/drawing/2014/main" id="{AEC51F8D-C7EB-71D4-8E8D-6780DCAC712A}"/>
                </a:ext>
              </a:extLst>
            </p:cNvPr>
            <p:cNvSpPr/>
            <p:nvPr/>
          </p:nvSpPr>
          <p:spPr>
            <a:xfrm>
              <a:off x="-2139345" y="5970410"/>
              <a:ext cx="12787023" cy="2206052"/>
            </a:xfrm>
            <a:custGeom>
              <a:avLst/>
              <a:gdLst>
                <a:gd name="connsiteX0" fmla="*/ 0 w 6167120"/>
                <a:gd name="connsiteY0" fmla="*/ 965200 h 1930400"/>
                <a:gd name="connsiteX1" fmla="*/ 3083560 w 6167120"/>
                <a:gd name="connsiteY1" fmla="*/ 0 h 1930400"/>
                <a:gd name="connsiteX2" fmla="*/ 6167120 w 6167120"/>
                <a:gd name="connsiteY2" fmla="*/ 965200 h 1930400"/>
                <a:gd name="connsiteX3" fmla="*/ 3083560 w 6167120"/>
                <a:gd name="connsiteY3" fmla="*/ 1930400 h 1930400"/>
                <a:gd name="connsiteX4" fmla="*/ 0 w 6167120"/>
                <a:gd name="connsiteY4" fmla="*/ 965200 h 1930400"/>
                <a:gd name="connsiteX0" fmla="*/ 0 w 9123680"/>
                <a:gd name="connsiteY0" fmla="*/ 965968 h 1932228"/>
                <a:gd name="connsiteX1" fmla="*/ 3083560 w 9123680"/>
                <a:gd name="connsiteY1" fmla="*/ 768 h 1932228"/>
                <a:gd name="connsiteX2" fmla="*/ 9123680 w 9123680"/>
                <a:gd name="connsiteY2" fmla="*/ 1098048 h 1932228"/>
                <a:gd name="connsiteX3" fmla="*/ 3083560 w 9123680"/>
                <a:gd name="connsiteY3" fmla="*/ 1931168 h 1932228"/>
                <a:gd name="connsiteX4" fmla="*/ 0 w 9123680"/>
                <a:gd name="connsiteY4" fmla="*/ 965968 h 1932228"/>
                <a:gd name="connsiteX0" fmla="*/ 0 w 10861040"/>
                <a:gd name="connsiteY0" fmla="*/ 339964 h 2138771"/>
                <a:gd name="connsiteX1" fmla="*/ 4820920 w 10861040"/>
                <a:gd name="connsiteY1" fmla="*/ 177404 h 2138771"/>
                <a:gd name="connsiteX2" fmla="*/ 10861040 w 10861040"/>
                <a:gd name="connsiteY2" fmla="*/ 1274684 h 2138771"/>
                <a:gd name="connsiteX3" fmla="*/ 4820920 w 10861040"/>
                <a:gd name="connsiteY3" fmla="*/ 2107804 h 2138771"/>
                <a:gd name="connsiteX4" fmla="*/ 0 w 10861040"/>
                <a:gd name="connsiteY4" fmla="*/ 339964 h 2138771"/>
                <a:gd name="connsiteX0" fmla="*/ 3182 w 10864222"/>
                <a:gd name="connsiteY0" fmla="*/ 51460 h 1850267"/>
                <a:gd name="connsiteX1" fmla="*/ 5525142 w 10864222"/>
                <a:gd name="connsiteY1" fmla="*/ 518820 h 1850267"/>
                <a:gd name="connsiteX2" fmla="*/ 10864222 w 10864222"/>
                <a:gd name="connsiteY2" fmla="*/ 986180 h 1850267"/>
                <a:gd name="connsiteX3" fmla="*/ 4824102 w 10864222"/>
                <a:gd name="connsiteY3" fmla="*/ 1819300 h 1850267"/>
                <a:gd name="connsiteX4" fmla="*/ 3182 w 10864222"/>
                <a:gd name="connsiteY4" fmla="*/ 51460 h 1850267"/>
                <a:gd name="connsiteX0" fmla="*/ 3182 w 10864222"/>
                <a:gd name="connsiteY0" fmla="*/ 37345 h 1836152"/>
                <a:gd name="connsiteX1" fmla="*/ 5525142 w 10864222"/>
                <a:gd name="connsiteY1" fmla="*/ 504705 h 1836152"/>
                <a:gd name="connsiteX2" fmla="*/ 10864222 w 10864222"/>
                <a:gd name="connsiteY2" fmla="*/ 972065 h 1836152"/>
                <a:gd name="connsiteX3" fmla="*/ 4824102 w 10864222"/>
                <a:gd name="connsiteY3" fmla="*/ 1805185 h 1836152"/>
                <a:gd name="connsiteX4" fmla="*/ 3182 w 10864222"/>
                <a:gd name="connsiteY4" fmla="*/ 37345 h 1836152"/>
                <a:gd name="connsiteX0" fmla="*/ 3577 w 13018537"/>
                <a:gd name="connsiteY0" fmla="*/ 45311 h 1815498"/>
                <a:gd name="connsiteX1" fmla="*/ 5525537 w 13018537"/>
                <a:gd name="connsiteY1" fmla="*/ 512671 h 1815498"/>
                <a:gd name="connsiteX2" fmla="*/ 13018537 w 13018537"/>
                <a:gd name="connsiteY2" fmla="*/ 380591 h 1815498"/>
                <a:gd name="connsiteX3" fmla="*/ 4824497 w 13018537"/>
                <a:gd name="connsiteY3" fmla="*/ 1813151 h 1815498"/>
                <a:gd name="connsiteX4" fmla="*/ 3577 w 13018537"/>
                <a:gd name="connsiteY4" fmla="*/ 45311 h 1815498"/>
                <a:gd name="connsiteX0" fmla="*/ 3577 w 13018537"/>
                <a:gd name="connsiteY0" fmla="*/ 194595 h 1964782"/>
                <a:gd name="connsiteX1" fmla="*/ 5525537 w 13018537"/>
                <a:gd name="connsiteY1" fmla="*/ 82835 h 1964782"/>
                <a:gd name="connsiteX2" fmla="*/ 13018537 w 13018537"/>
                <a:gd name="connsiteY2" fmla="*/ 529875 h 1964782"/>
                <a:gd name="connsiteX3" fmla="*/ 4824497 w 13018537"/>
                <a:gd name="connsiteY3" fmla="*/ 1962435 h 1964782"/>
                <a:gd name="connsiteX4" fmla="*/ 3577 w 13018537"/>
                <a:gd name="connsiteY4" fmla="*/ 194595 h 1964782"/>
                <a:gd name="connsiteX0" fmla="*/ 3577 w 13018537"/>
                <a:gd name="connsiteY0" fmla="*/ 393510 h 2163697"/>
                <a:gd name="connsiteX1" fmla="*/ 5525537 w 13018537"/>
                <a:gd name="connsiteY1" fmla="*/ 281750 h 2163697"/>
                <a:gd name="connsiteX2" fmla="*/ 13018537 w 13018537"/>
                <a:gd name="connsiteY2" fmla="*/ 728790 h 2163697"/>
                <a:gd name="connsiteX3" fmla="*/ 4824497 w 13018537"/>
                <a:gd name="connsiteY3" fmla="*/ 2161350 h 2163697"/>
                <a:gd name="connsiteX4" fmla="*/ 3577 w 13018537"/>
                <a:gd name="connsiteY4" fmla="*/ 393510 h 2163697"/>
                <a:gd name="connsiteX0" fmla="*/ 35328 w 13050288"/>
                <a:gd name="connsiteY0" fmla="*/ 208753 h 1978940"/>
                <a:gd name="connsiteX1" fmla="*/ 7243848 w 13050288"/>
                <a:gd name="connsiteY1" fmla="*/ 391633 h 1978940"/>
                <a:gd name="connsiteX2" fmla="*/ 13050288 w 13050288"/>
                <a:gd name="connsiteY2" fmla="*/ 544033 h 1978940"/>
                <a:gd name="connsiteX3" fmla="*/ 4856248 w 13050288"/>
                <a:gd name="connsiteY3" fmla="*/ 1976593 h 1978940"/>
                <a:gd name="connsiteX4" fmla="*/ 35328 w 13050288"/>
                <a:gd name="connsiteY4" fmla="*/ 208753 h 1978940"/>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065 w 13051025"/>
                <a:gd name="connsiteY0" fmla="*/ 385909 h 2156096"/>
                <a:gd name="connsiteX1" fmla="*/ 2891026 w 13051025"/>
                <a:gd name="connsiteY1" fmla="*/ 7447 h 2156096"/>
                <a:gd name="connsiteX2" fmla="*/ 7244585 w 13051025"/>
                <a:gd name="connsiteY2" fmla="*/ 568789 h 2156096"/>
                <a:gd name="connsiteX3" fmla="*/ 13051025 w 13051025"/>
                <a:gd name="connsiteY3" fmla="*/ 721189 h 2156096"/>
                <a:gd name="connsiteX4" fmla="*/ 4856985 w 13051025"/>
                <a:gd name="connsiteY4" fmla="*/ 2153749 h 2156096"/>
                <a:gd name="connsiteX5" fmla="*/ 36065 w 13051025"/>
                <a:gd name="connsiteY5" fmla="*/ 385909 h 2156096"/>
                <a:gd name="connsiteX0" fmla="*/ 36223 w 13051183"/>
                <a:gd name="connsiteY0" fmla="*/ 438211 h 2208398"/>
                <a:gd name="connsiteX1" fmla="*/ 2891184 w 13051183"/>
                <a:gd name="connsiteY1" fmla="*/ 59749 h 2208398"/>
                <a:gd name="connsiteX2" fmla="*/ 7244743 w 13051183"/>
                <a:gd name="connsiteY2" fmla="*/ 621091 h 2208398"/>
                <a:gd name="connsiteX3" fmla="*/ 13051183 w 13051183"/>
                <a:gd name="connsiteY3" fmla="*/ 773491 h 2208398"/>
                <a:gd name="connsiteX4" fmla="*/ 4857143 w 13051183"/>
                <a:gd name="connsiteY4" fmla="*/ 2206051 h 2208398"/>
                <a:gd name="connsiteX5" fmla="*/ 36223 w 13051183"/>
                <a:gd name="connsiteY5" fmla="*/ 438211 h 2208398"/>
                <a:gd name="connsiteX0" fmla="*/ 36223 w 12908943"/>
                <a:gd name="connsiteY0" fmla="*/ 438211 h 2206758"/>
                <a:gd name="connsiteX1" fmla="*/ 2891184 w 12908943"/>
                <a:gd name="connsiteY1" fmla="*/ 59749 h 2206758"/>
                <a:gd name="connsiteX2" fmla="*/ 7244743 w 12908943"/>
                <a:gd name="connsiteY2" fmla="*/ 621091 h 2206758"/>
                <a:gd name="connsiteX3" fmla="*/ 12908943 w 12908943"/>
                <a:gd name="connsiteY3" fmla="*/ 631251 h 2206758"/>
                <a:gd name="connsiteX4" fmla="*/ 4857143 w 12908943"/>
                <a:gd name="connsiteY4" fmla="*/ 2206051 h 2206758"/>
                <a:gd name="connsiteX5" fmla="*/ 36223 w 12908943"/>
                <a:gd name="connsiteY5" fmla="*/ 438211 h 2206758"/>
                <a:gd name="connsiteX0" fmla="*/ 36223 w 12787023"/>
                <a:gd name="connsiteY0" fmla="*/ 438211 h 2206052"/>
                <a:gd name="connsiteX1" fmla="*/ 2891184 w 12787023"/>
                <a:gd name="connsiteY1" fmla="*/ 59749 h 2206052"/>
                <a:gd name="connsiteX2" fmla="*/ 7244743 w 12787023"/>
                <a:gd name="connsiteY2" fmla="*/ 621091 h 2206052"/>
                <a:gd name="connsiteX3" fmla="*/ 12787023 w 12787023"/>
                <a:gd name="connsiteY3" fmla="*/ 448371 h 2206052"/>
                <a:gd name="connsiteX4" fmla="*/ 4857143 w 12787023"/>
                <a:gd name="connsiteY4" fmla="*/ 2206051 h 2206052"/>
                <a:gd name="connsiteX5" fmla="*/ 36223 w 12787023"/>
                <a:gd name="connsiteY5" fmla="*/ 438211 h 22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7023" h="2206052">
                  <a:moveTo>
                    <a:pt x="36223" y="438211"/>
                  </a:moveTo>
                  <a:cubicBezTo>
                    <a:pt x="-291437" y="80494"/>
                    <a:pt x="1679604" y="-102811"/>
                    <a:pt x="2891184" y="59749"/>
                  </a:cubicBezTo>
                  <a:cubicBezTo>
                    <a:pt x="4184044" y="191829"/>
                    <a:pt x="5595437" y="556321"/>
                    <a:pt x="7244743" y="621091"/>
                  </a:cubicBezTo>
                  <a:cubicBezTo>
                    <a:pt x="8894049" y="685861"/>
                    <a:pt x="12787023" y="-84694"/>
                    <a:pt x="12787023" y="448371"/>
                  </a:cubicBezTo>
                  <a:cubicBezTo>
                    <a:pt x="12787023" y="981436"/>
                    <a:pt x="6982276" y="2207744"/>
                    <a:pt x="4857143" y="2206051"/>
                  </a:cubicBezTo>
                  <a:cubicBezTo>
                    <a:pt x="2732010" y="2204358"/>
                    <a:pt x="363883" y="795928"/>
                    <a:pt x="36223" y="438211"/>
                  </a:cubicBezTo>
                  <a:close/>
                </a:path>
              </a:pathLst>
            </a:custGeom>
            <a:gradFill flip="none" rotWithShape="1">
              <a:gsLst>
                <a:gs pos="38000">
                  <a:srgbClr val="C00000"/>
                </a:gs>
                <a:gs pos="64000">
                  <a:srgbClr val="FF0000"/>
                </a:gs>
                <a:gs pos="91000">
                  <a:srgbClr val="FF505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4923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8031301"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(8)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Lập biên bản kết quả kiểm phiếu của Tổ bầu cử</a:t>
            </a:r>
            <a:endParaRPr lang="en-US" sz="2800" b="1" dirty="0">
              <a:solidFill>
                <a:srgbClr val="3333CC"/>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1254806479"/>
              </p:ext>
            </p:extLst>
          </p:nvPr>
        </p:nvGraphicFramePr>
        <p:xfrm>
          <a:off x="-1230283" y="2002036"/>
          <a:ext cx="13422283" cy="4549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632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8031301"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(8)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Lập biên bản kết quả kiểm phiếu của Tổ bầu cử</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3548" y="2360814"/>
            <a:ext cx="10698510" cy="16292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Lưu ý</a:t>
            </a:r>
          </a:p>
          <a:p>
            <a:pPr algn="ctr"/>
            <a:r>
              <a:rPr lang="en-US" sz="3000" dirty="0">
                <a:solidFill>
                  <a:schemeClr val="tx1"/>
                </a:solidFill>
              </a:rPr>
              <a:t>Nội dung ghi trong biên bản phải đầy đủ, số liệu chính xác, rõ ràng, không gạch, xóa, tẩy. </a:t>
            </a:r>
          </a:p>
        </p:txBody>
      </p:sp>
    </p:spTree>
    <p:extLst>
      <p:ext uri="{BB962C8B-B14F-4D97-AF65-F5344CB8AC3E}">
        <p14:creationId xmlns:p14="http://schemas.microsoft.com/office/powerpoint/2010/main" val="3922075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8864927"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(9) </a:t>
            </a:r>
            <a:r>
              <a:rPr lang="vi-VN"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Niêm phong và quản lý phiếu bầu sau khi kiểm 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457078" y="2135836"/>
            <a:ext cx="10698510" cy="3491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rPr>
              <a:t>Sau khi kiểm phiếu và lập biên bản kết quả kiểm phiếu, Tổ bầu cử tiến hành niêm phong phiếu bầu theo từng loại phiếu bầu đại biểu Quốc hội, phiếu bầu đại biểu Hội đồng nhân dân các cấp</a:t>
            </a:r>
            <a:r>
              <a:rPr lang="en-US" sz="2800" dirty="0">
                <a:solidFill>
                  <a:schemeClr val="tx1"/>
                </a:solidFill>
              </a:rPr>
              <a:t> </a:t>
            </a:r>
            <a:r>
              <a:rPr lang="en-US" sz="2800" b="1" i="1" dirty="0">
                <a:solidFill>
                  <a:srgbClr val="FF0000"/>
                </a:solidFill>
              </a:rPr>
              <a:t>(theo từng màu phiếu).</a:t>
            </a:r>
            <a:r>
              <a:rPr lang="en-US" sz="2800" b="1" dirty="0">
                <a:solidFill>
                  <a:srgbClr val="FF0000"/>
                </a:solidFill>
              </a:rPr>
              <a:t> </a:t>
            </a:r>
            <a:r>
              <a:rPr lang="en-US" sz="2800" b="1" dirty="0">
                <a:solidFill>
                  <a:schemeClr val="tx1"/>
                </a:solidFill>
              </a:rPr>
              <a:t>Mỗi loại phiếu bầu được phân loại</a:t>
            </a:r>
            <a:r>
              <a:rPr lang="vi-VN" sz="2800" b="1" dirty="0">
                <a:solidFill>
                  <a:schemeClr val="tx1"/>
                </a:solidFill>
              </a:rPr>
              <a:t> </a:t>
            </a:r>
            <a:r>
              <a:rPr lang="vi-VN" sz="2800" dirty="0">
                <a:solidFill>
                  <a:schemeClr val="tx1"/>
                </a:solidFill>
              </a:rPr>
              <a:t>như sau:</a:t>
            </a:r>
          </a:p>
          <a:p>
            <a:pPr algn="just"/>
            <a:r>
              <a:rPr lang="vi-VN" sz="2800" dirty="0">
                <a:solidFill>
                  <a:schemeClr val="tx1"/>
                </a:solidFill>
              </a:rPr>
              <a:t>- Số phiếu bầu hợp lệ.</a:t>
            </a:r>
          </a:p>
          <a:p>
            <a:pPr algn="just"/>
            <a:r>
              <a:rPr lang="vi-VN" sz="2800" dirty="0">
                <a:solidFill>
                  <a:schemeClr val="tx1"/>
                </a:solidFill>
              </a:rPr>
              <a:t>- Số phiếu bầu không hợp lệ.</a:t>
            </a:r>
          </a:p>
          <a:p>
            <a:pPr algn="just"/>
            <a:r>
              <a:rPr lang="vi-VN" sz="2800" dirty="0">
                <a:solidFill>
                  <a:schemeClr val="tx1"/>
                </a:solidFill>
              </a:rPr>
              <a:t>- Số phiếu bầu không sử dụng đến, phiếu viết hỏng của cử tri</a:t>
            </a:r>
            <a:r>
              <a:rPr lang="en-US" sz="2800" dirty="0">
                <a:solidFill>
                  <a:schemeClr val="tx1"/>
                </a:solidFill>
              </a:rPr>
              <a:t> </a:t>
            </a:r>
            <a:r>
              <a:rPr lang="en-US" sz="2800" b="1" i="1" dirty="0">
                <a:solidFill>
                  <a:srgbClr val="C00000"/>
                </a:solidFill>
              </a:rPr>
              <a:t>(cho vào bì và dán phiếu niêm phong phiếu bầu).</a:t>
            </a:r>
            <a:endParaRPr lang="vi-VN" sz="2800" b="1" i="1" dirty="0">
              <a:solidFill>
                <a:srgbClr val="C00000"/>
              </a:solidFill>
            </a:endParaRPr>
          </a:p>
        </p:txBody>
      </p:sp>
    </p:spTree>
    <p:extLst>
      <p:ext uri="{BB962C8B-B14F-4D97-AF65-F5344CB8AC3E}">
        <p14:creationId xmlns:p14="http://schemas.microsoft.com/office/powerpoint/2010/main" val="3684316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trong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D59742-752E-AB58-6A2F-0BEF99E0A540}"/>
              </a:ext>
            </a:extLst>
          </p:cNvPr>
          <p:cNvSpPr/>
          <p:nvPr/>
        </p:nvSpPr>
        <p:spPr>
          <a:xfrm>
            <a:off x="839555" y="626881"/>
            <a:ext cx="7433445" cy="599651"/>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3.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Kết</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thúc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việc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và</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tổ</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chức</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kiểm</a:t>
            </a: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3333CC"/>
                </a:solidFill>
                <a:latin typeface="Times New Roman" panose="02020603050405020304" pitchFamily="18" charset="0"/>
                <a:ea typeface="Libre Baskerville" pitchFamily="34" charset="-122"/>
                <a:cs typeface="Times New Roman" panose="02020603050405020304" pitchFamily="18" charset="0"/>
              </a:rPr>
              <a:t>phiếu</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D59742-752E-AB58-6A2F-0BEF99E0A540}"/>
              </a:ext>
            </a:extLst>
          </p:cNvPr>
          <p:cNvSpPr/>
          <p:nvPr/>
        </p:nvSpPr>
        <p:spPr>
          <a:xfrm>
            <a:off x="457078" y="1196823"/>
            <a:ext cx="5660460" cy="656590"/>
          </a:xfrm>
          <a:prstGeom prst="rect">
            <a:avLst/>
          </a:prstGeom>
        </p:spPr>
        <p:txBody>
          <a:bodyPr wrap="none">
            <a:spAutoFit/>
          </a:bodyPr>
          <a:lstStyle/>
          <a:p>
            <a:pPr>
              <a:lnSpc>
                <a:spcPts val="4375"/>
              </a:lnSpc>
            </a:pPr>
            <a:r>
              <a:rPr lang="en-US" sz="2800" b="1" dirty="0">
                <a:solidFill>
                  <a:srgbClr val="3333CC"/>
                </a:solidFill>
                <a:latin typeface="Times New Roman" panose="02020603050405020304" pitchFamily="18" charset="0"/>
                <a:ea typeface="Libre Baskerville" pitchFamily="34" charset="-122"/>
                <a:cs typeface="Times New Roman" panose="02020603050405020304" pitchFamily="18" charset="0"/>
              </a:rPr>
              <a:t>(9) </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Gửi hồ sơ, tài liệu của Tổ bầu cử</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8754" y="2135836"/>
            <a:ext cx="11405566" cy="2862322"/>
          </a:xfrm>
          <a:prstGeom prst="rect">
            <a:avLst/>
          </a:prstGeom>
        </p:spPr>
        <p:txBody>
          <a:bodyPr wrap="square">
            <a:spAutoFit/>
          </a:bodyPr>
          <a:lstStyle/>
          <a:p>
            <a:pPr marL="69215" indent="450215" algn="just">
              <a:spcBef>
                <a:spcPts val="600"/>
              </a:spcBef>
              <a:spcAft>
                <a:spcPts val="600"/>
              </a:spcAft>
            </a:pPr>
            <a:r>
              <a:rPr lang="en-US" sz="3000" spc="-30" dirty="0">
                <a:latin typeface="Times New Roman" panose="02020603050405020304" pitchFamily="18" charset="0"/>
                <a:ea typeface="Times New Roman" panose="02020603050405020304" pitchFamily="18" charset="0"/>
              </a:rPr>
              <a:t>Sau khi lập</a:t>
            </a:r>
            <a:r>
              <a:rPr lang="en-US" sz="3000" dirty="0">
                <a:latin typeface="Times New Roman" panose="02020603050405020304" pitchFamily="18" charset="0"/>
                <a:ea typeface="Times New Roman" panose="02020603050405020304" pitchFamily="18" charset="0"/>
              </a:rPr>
              <a:t> biên bản kết quả kiểm phiếu của Tổ bầu cử và báo cáo tổng hợp kết quả kiểm phiếu, Tổ bầu cử tiến hành gửi các hồ sơ, tài liệu đến các cơ quan theo quy định. Riêng các hồ sơ, tài liệu cần gửi cho Ban bầu cử đại biểu Hội đồng nhân dân tỉnh, Ban bầu cử đại biểu Quốc hội, thì </a:t>
            </a:r>
            <a:r>
              <a:rPr lang="en-US" sz="3000" b="1" dirty="0">
                <a:latin typeface="Times New Roman" panose="02020603050405020304" pitchFamily="18" charset="0"/>
                <a:ea typeface="Times New Roman" panose="02020603050405020304" pitchFamily="18" charset="0"/>
              </a:rPr>
              <a:t>Ủy ban nhân dân cấp xã </a:t>
            </a:r>
            <a:r>
              <a:rPr lang="en-US" sz="3000" dirty="0">
                <a:latin typeface="Times New Roman" panose="02020603050405020304" pitchFamily="18" charset="0"/>
                <a:ea typeface="Times New Roman" panose="02020603050405020304" pitchFamily="18" charset="0"/>
              </a:rPr>
              <a:t>nhận, tổng hợp, chuyển hồ sơ, tài liệu này đến các Ban tương ứng.</a:t>
            </a:r>
          </a:p>
        </p:txBody>
      </p:sp>
    </p:spTree>
    <p:extLst>
      <p:ext uri="{BB962C8B-B14F-4D97-AF65-F5344CB8AC3E}">
        <p14:creationId xmlns:p14="http://schemas.microsoft.com/office/powerpoint/2010/main" val="4036788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Mục 2. Ban bầu cử</a:t>
            </a:r>
            <a:endParaRPr lang="en-US" sz="3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097280" y="1878676"/>
            <a:ext cx="10075025" cy="149629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Headings)"/>
              </a:rPr>
              <a:t>I. Nhận, kiểm tra, tổng hợp số liệu</a:t>
            </a:r>
          </a:p>
        </p:txBody>
      </p:sp>
      <p:sp>
        <p:nvSpPr>
          <p:cNvPr id="15" name="Rectangle 14"/>
          <p:cNvSpPr/>
          <p:nvPr/>
        </p:nvSpPr>
        <p:spPr>
          <a:xfrm>
            <a:off x="1097279" y="4015049"/>
            <a:ext cx="10075025" cy="14962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Headings)"/>
              </a:rPr>
              <a:t>II. Lập biên bản xác định kết quả bầu cử</a:t>
            </a:r>
            <a:endParaRPr lang="en-US" sz="3200" b="1" dirty="0">
              <a:solidFill>
                <a:schemeClr val="tx1"/>
              </a:solidFill>
            </a:endParaRPr>
          </a:p>
        </p:txBody>
      </p:sp>
    </p:spTree>
    <p:extLst>
      <p:ext uri="{BB962C8B-B14F-4D97-AF65-F5344CB8AC3E}">
        <p14:creationId xmlns:p14="http://schemas.microsoft.com/office/powerpoint/2010/main" val="1365137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Nhận, kiểm tra, tổng hợp số liệu</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Mục 2. Ban bầu cử</a:t>
            </a:r>
            <a:endParaRPr lang="en-US" sz="3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57078" y="1853413"/>
            <a:ext cx="11277722" cy="468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Headings)"/>
            </a:endParaRPr>
          </a:p>
        </p:txBody>
      </p:sp>
      <p:sp>
        <p:nvSpPr>
          <p:cNvPr id="6" name="Rectangle 5"/>
          <p:cNvSpPr/>
          <p:nvPr/>
        </p:nvSpPr>
        <p:spPr>
          <a:xfrm>
            <a:off x="133004" y="1199366"/>
            <a:ext cx="11438313" cy="4401205"/>
          </a:xfrm>
          <a:prstGeom prst="rect">
            <a:avLst/>
          </a:prstGeom>
        </p:spPr>
        <p:txBody>
          <a:bodyPr wrap="square">
            <a:spAutoFit/>
          </a:bodyPr>
          <a:lstStyle/>
          <a:p>
            <a:pPr marL="69215" indent="450215" algn="just">
              <a:spcBef>
                <a:spcPts val="600"/>
              </a:spcBef>
              <a:spcAft>
                <a:spcPts val="600"/>
              </a:spcAft>
            </a:pPr>
            <a:r>
              <a:rPr lang="en-US" sz="3000" dirty="0">
                <a:solidFill>
                  <a:srgbClr val="002060"/>
                </a:solidFill>
                <a:latin typeface="Times New Roman" panose="02020603050405020304" pitchFamily="18" charset="0"/>
                <a:ea typeface="Times New Roman" panose="02020603050405020304" pitchFamily="18" charset="0"/>
              </a:rPr>
              <a:t>Ban bầu cử tiếp nhận và kiểm tra tính hợp lý của hồ sơ từ Ủy ban nhân dân cấp xã, gồm:</a:t>
            </a:r>
          </a:p>
          <a:p>
            <a:pPr marL="69215" indent="450215" algn="just">
              <a:spcBef>
                <a:spcPts val="600"/>
              </a:spcBef>
              <a:spcAft>
                <a:spcPts val="600"/>
              </a:spcAft>
            </a:pPr>
            <a:r>
              <a:rPr lang="en-US" sz="3000" dirty="0">
                <a:solidFill>
                  <a:srgbClr val="002060"/>
                </a:solidFill>
                <a:latin typeface="Times New Roman" panose="02020603050405020304" pitchFamily="18" charset="0"/>
                <a:ea typeface="Times New Roman" panose="02020603050405020304" pitchFamily="18" charset="0"/>
              </a:rPr>
              <a:t>- Biên bản kết quả kiểm phiếu bầu của Tổ bầu cử.</a:t>
            </a:r>
          </a:p>
          <a:p>
            <a:pPr marL="69215" indent="450215" algn="just">
              <a:spcBef>
                <a:spcPts val="600"/>
              </a:spcBef>
              <a:spcAft>
                <a:spcPts val="600"/>
              </a:spcAft>
            </a:pPr>
            <a:r>
              <a:rPr lang="en-US" sz="3000" dirty="0">
                <a:solidFill>
                  <a:srgbClr val="002060"/>
                </a:solidFill>
                <a:latin typeface="Times New Roman" panose="02020603050405020304" pitchFamily="18" charset="0"/>
                <a:ea typeface="Times New Roman" panose="02020603050405020304" pitchFamily="18" charset="0"/>
              </a:rPr>
              <a:t>- Biên bản kiểm kê việc sử dụng phiếu bầu cử đại biểu Quốc hội khóa XVI và đại biểu Hội đồng nhân dân các cấp nhiệm kỳ 2026 - 2031.</a:t>
            </a:r>
          </a:p>
          <a:p>
            <a:pPr marL="69215" indent="450215" algn="just">
              <a:spcBef>
                <a:spcPts val="600"/>
              </a:spcBef>
              <a:spcAft>
                <a:spcPts val="600"/>
              </a:spcAft>
            </a:pPr>
            <a:r>
              <a:rPr lang="en-US" sz="3000" dirty="0">
                <a:solidFill>
                  <a:srgbClr val="002060"/>
                </a:solidFill>
                <a:latin typeface="Times New Roman" panose="02020603050405020304" pitchFamily="18" charset="0"/>
                <a:ea typeface="Times New Roman" panose="02020603050405020304" pitchFamily="18" charset="0"/>
              </a:rPr>
              <a:t>- Các biên bản giải quyết khiếu nại, tố cáo; tờ trình, báo cáo của Tổ bầu cử (nếu có).</a:t>
            </a:r>
          </a:p>
          <a:p>
            <a:pPr marL="69215" indent="450215" algn="just">
              <a:spcBef>
                <a:spcPts val="600"/>
              </a:spcBef>
              <a:spcAft>
                <a:spcPts val="600"/>
              </a:spcAft>
            </a:pPr>
            <a:r>
              <a:rPr lang="en-US" sz="3000" dirty="0">
                <a:solidFill>
                  <a:srgbClr val="002060"/>
                </a:solidFill>
                <a:latin typeface="Times New Roman" panose="02020603050405020304" pitchFamily="18" charset="0"/>
                <a:ea typeface="Times New Roman" panose="02020603050405020304" pitchFamily="18" charset="0"/>
              </a:rPr>
              <a:t>- Mẫu tổng hợp trung gian sơ bộ kết quả bầu cử.</a:t>
            </a:r>
          </a:p>
        </p:txBody>
      </p:sp>
    </p:spTree>
    <p:extLst>
      <p:ext uri="{BB962C8B-B14F-4D97-AF65-F5344CB8AC3E}">
        <p14:creationId xmlns:p14="http://schemas.microsoft.com/office/powerpoint/2010/main" val="1903032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F7A689-32B5-9E4F-23A1-F7DC2DAF4587}"/>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Lập biên bản xác định kết quả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AD2E94-975E-681F-A4F6-9A250098ACEF}"/>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Mục 2. Ban bầu cử</a:t>
            </a:r>
            <a:endParaRPr lang="en-US" sz="3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57078" y="1853413"/>
            <a:ext cx="11277722" cy="468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Headings)"/>
            </a:endParaRPr>
          </a:p>
        </p:txBody>
      </p:sp>
      <p:sp>
        <p:nvSpPr>
          <p:cNvPr id="6" name="Rectangle 5"/>
          <p:cNvSpPr/>
          <p:nvPr/>
        </p:nvSpPr>
        <p:spPr>
          <a:xfrm>
            <a:off x="376782" y="1132865"/>
            <a:ext cx="11438313" cy="3939540"/>
          </a:xfrm>
          <a:prstGeom prst="rect">
            <a:avLst/>
          </a:prstGeom>
        </p:spPr>
        <p:txBody>
          <a:bodyPr wrap="square">
            <a:spAutoFit/>
          </a:bodyPr>
          <a:lstStyle/>
          <a:p>
            <a:pPr marL="69215" indent="450215" algn="just">
              <a:spcBef>
                <a:spcPts val="600"/>
              </a:spcBef>
              <a:spcAft>
                <a:spcPts val="600"/>
              </a:spcAft>
            </a:pPr>
            <a:r>
              <a:rPr lang="en-US" sz="3000" dirty="0">
                <a:solidFill>
                  <a:srgbClr val="C00000"/>
                </a:solidFill>
                <a:latin typeface="Times New Roman" panose="02020603050405020304" pitchFamily="18" charset="0"/>
                <a:ea typeface="Times New Roman" panose="02020603050405020304" pitchFamily="18" charset="0"/>
              </a:rPr>
              <a:t>Ban bầu cử đại biểu Quốc hội</a:t>
            </a:r>
            <a:r>
              <a:rPr lang="vi-VN" sz="3000" dirty="0">
                <a:solidFill>
                  <a:srgbClr val="C00000"/>
                </a:solidFill>
                <a:latin typeface="Times New Roman" panose="02020603050405020304" pitchFamily="18" charset="0"/>
                <a:ea typeface="Times New Roman" panose="02020603050405020304" pitchFamily="18" charset="0"/>
              </a:rPr>
              <a:t>: </a:t>
            </a:r>
            <a:r>
              <a:rPr lang="vi-VN" sz="3000" dirty="0">
                <a:solidFill>
                  <a:srgbClr val="002060"/>
                </a:solidFill>
                <a:latin typeface="Times New Roman" panose="02020603050405020304" pitchFamily="18" charset="0"/>
                <a:ea typeface="Times New Roman" panose="02020603050405020304" pitchFamily="18" charset="0"/>
              </a:rPr>
              <a:t>Biên bản xác định kết quả bầu cử của Ban bầu cử đại biểu Quốc hội khóa XVI </a:t>
            </a:r>
            <a:r>
              <a:rPr lang="vi-VN" sz="3000" b="1" dirty="0">
                <a:solidFill>
                  <a:srgbClr val="002060"/>
                </a:solidFill>
                <a:latin typeface="Times New Roman" panose="02020603050405020304" pitchFamily="18" charset="0"/>
                <a:ea typeface="Times New Roman" panose="02020603050405020304" pitchFamily="18" charset="0"/>
              </a:rPr>
              <a:t>(Mẫu số 19/HĐBC-QH) </a:t>
            </a:r>
            <a:r>
              <a:rPr lang="vi-VN" sz="3000" dirty="0">
                <a:solidFill>
                  <a:srgbClr val="002060"/>
                </a:solidFill>
                <a:latin typeface="Times New Roman" panose="02020603050405020304" pitchFamily="18" charset="0"/>
                <a:ea typeface="Times New Roman" panose="02020603050405020304" pitchFamily="18" charset="0"/>
              </a:rPr>
              <a:t>và báo cáo về danh sách những người trúng cử đại biểu Quốc hội khóa XVI </a:t>
            </a:r>
            <a:r>
              <a:rPr lang="vi-VN" sz="3000" b="1" dirty="0">
                <a:solidFill>
                  <a:srgbClr val="002060"/>
                </a:solidFill>
                <a:latin typeface="Times New Roman" panose="02020603050405020304" pitchFamily="18" charset="0"/>
                <a:ea typeface="Times New Roman" panose="02020603050405020304" pitchFamily="18" charset="0"/>
              </a:rPr>
              <a:t>(Mẫu số 21/HĐBC-QH).</a:t>
            </a:r>
            <a:endParaRPr lang="en-US" sz="3000" b="1" dirty="0">
              <a:solidFill>
                <a:srgbClr val="002060"/>
              </a:solidFill>
              <a:latin typeface="Times New Roman" panose="02020603050405020304" pitchFamily="18" charset="0"/>
              <a:ea typeface="Times New Roman" panose="02020603050405020304" pitchFamily="18" charset="0"/>
            </a:endParaRPr>
          </a:p>
          <a:p>
            <a:pPr marL="69215" indent="450215" algn="just">
              <a:spcBef>
                <a:spcPts val="600"/>
              </a:spcBef>
              <a:spcAft>
                <a:spcPts val="600"/>
              </a:spcAft>
            </a:pPr>
            <a:r>
              <a:rPr lang="en-US" sz="3000" dirty="0">
                <a:solidFill>
                  <a:srgbClr val="C00000"/>
                </a:solidFill>
                <a:latin typeface="Times New Roman" panose="02020603050405020304" pitchFamily="18" charset="0"/>
                <a:ea typeface="Times New Roman" panose="02020603050405020304" pitchFamily="18" charset="0"/>
              </a:rPr>
              <a:t>Ban bầu cử đại biểu Hội đồng nhân dân: </a:t>
            </a:r>
            <a:r>
              <a:rPr lang="vi-VN" sz="3000" dirty="0">
                <a:solidFill>
                  <a:srgbClr val="002060"/>
                </a:solidFill>
                <a:latin typeface="Times New Roman" panose="02020603050405020304" pitchFamily="18" charset="0"/>
                <a:ea typeface="Times New Roman" panose="02020603050405020304" pitchFamily="18" charset="0"/>
              </a:rPr>
              <a:t>Biên bản xác định kết quả bầu cử của Ban bầu cử đại biểu Hội đồng nhân dân (Mẫu số 24/HĐBC-HĐND) và danh sách những người trúng cử đại biểu Hội đồng nhân dân (Mẫu số 26/HĐBC-HĐND).</a:t>
            </a:r>
            <a:endParaRPr lang="en-US" sz="30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1455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4AD2E94-975E-681F-A4F6-9A250098ACEF}"/>
              </a:ext>
            </a:extLst>
          </p:cNvPr>
          <p:cNvSpPr/>
          <p:nvPr/>
        </p:nvSpPr>
        <p:spPr>
          <a:xfrm rot="16200000">
            <a:off x="9623545" y="-1792956"/>
            <a:ext cx="775504" cy="43614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DB89F79-44A3-185B-02D8-47616C3BB02C}"/>
              </a:ext>
            </a:extLst>
          </p:cNvPr>
          <p:cNvCxnSpPr/>
          <p:nvPr/>
        </p:nvCxnSpPr>
        <p:spPr>
          <a:xfrm flipH="1">
            <a:off x="2744549" y="775504"/>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0E434E31-5852-B6E4-E217-F69E99AC60D9}"/>
              </a:ext>
            </a:extLst>
          </p:cNvPr>
          <p:cNvSpPr/>
          <p:nvPr/>
        </p:nvSpPr>
        <p:spPr>
          <a:xfrm>
            <a:off x="8407239" y="198815"/>
            <a:ext cx="3208116" cy="372717"/>
          </a:xfrm>
          <a:prstGeom prst="rect">
            <a:avLst/>
          </a:prstGeom>
          <a:noFill/>
          <a:ln/>
        </p:spPr>
        <p:txBody>
          <a:bodyPr wrap="none" lIns="0" tIns="0" rIns="0" bIns="0" rtlCol="0" anchor="t"/>
          <a:lstStyle/>
          <a:p>
            <a:pPr>
              <a:lnSpc>
                <a:spcPts val="3208"/>
              </a:lnSpc>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Mục 3. Ủy ban bầu cử</a:t>
            </a:r>
            <a:endParaRPr lang="en-US" sz="3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097280" y="1014160"/>
            <a:ext cx="10075025" cy="149629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Times New Roman (Headings)"/>
              </a:rPr>
              <a:t>Lập biên bản xác định kết quả bầu cử đại biểu Quốc hội khóa XVI</a:t>
            </a:r>
          </a:p>
        </p:txBody>
      </p:sp>
      <p:sp>
        <p:nvSpPr>
          <p:cNvPr id="15" name="Rectangle 14"/>
          <p:cNvSpPr/>
          <p:nvPr/>
        </p:nvSpPr>
        <p:spPr>
          <a:xfrm>
            <a:off x="1097279" y="3034157"/>
            <a:ext cx="10075025" cy="14962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Headings)"/>
              </a:rPr>
              <a:t>Lập biên bản tổng kết cuộc bầu cử đại biểu Hội đồng nhân dân các cấp của Ủy ban bầu cử</a:t>
            </a:r>
            <a:endParaRPr lang="en-US" sz="3200" dirty="0">
              <a:solidFill>
                <a:schemeClr val="tx1"/>
              </a:solidFill>
            </a:endParaRPr>
          </a:p>
        </p:txBody>
      </p:sp>
      <p:sp>
        <p:nvSpPr>
          <p:cNvPr id="7" name="Rectangle 6"/>
          <p:cNvSpPr/>
          <p:nvPr/>
        </p:nvSpPr>
        <p:spPr>
          <a:xfrm>
            <a:off x="1097279" y="5056916"/>
            <a:ext cx="10075025" cy="14962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tx1"/>
                </a:solidFill>
                <a:latin typeface="Times New Roman (Headings)"/>
              </a:rPr>
              <a:t>Công bố kết quả bầu cử và danh sách những người trúng cử đại biểu Hội đồng nhân dân các cấp</a:t>
            </a:r>
            <a:endParaRPr lang="en-US" sz="3000" dirty="0">
              <a:solidFill>
                <a:schemeClr val="tx1"/>
              </a:solidFill>
              <a:latin typeface="Times New Roman (Headings)"/>
            </a:endParaRPr>
          </a:p>
        </p:txBody>
      </p:sp>
    </p:spTree>
    <p:extLst>
      <p:ext uri="{BB962C8B-B14F-4D97-AF65-F5344CB8AC3E}">
        <p14:creationId xmlns:p14="http://schemas.microsoft.com/office/powerpoint/2010/main" val="1941084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E6FA-71A9-EC4B-318B-81456882676F}"/>
            </a:ext>
          </a:extLst>
        </p:cNvPr>
        <p:cNvGrpSpPr/>
        <p:nvPr/>
      </p:nvGrpSpPr>
      <p:grpSpPr>
        <a:xfrm>
          <a:off x="0" y="0"/>
          <a:ext cx="0" cy="0"/>
          <a:chOff x="0" y="0"/>
          <a:chExt cx="0" cy="0"/>
        </a:xfrm>
      </p:grpSpPr>
      <p:sp>
        <p:nvSpPr>
          <p:cNvPr id="4" name="Rectangle 3"/>
          <p:cNvSpPr/>
          <p:nvPr/>
        </p:nvSpPr>
        <p:spPr>
          <a:xfrm>
            <a:off x="398834" y="299258"/>
            <a:ext cx="6459166" cy="5170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0000"/>
                </a:solidFill>
                <a:latin typeface="Times New Roman (Headings)"/>
              </a:rPr>
              <a:t>Lưu ý:</a:t>
            </a:r>
          </a:p>
          <a:p>
            <a:pPr marL="457200" indent="-457200" algn="just">
              <a:buFontTx/>
              <a:buChar char="-"/>
            </a:pPr>
            <a:r>
              <a:rPr lang="en-US" sz="3000" dirty="0">
                <a:solidFill>
                  <a:srgbClr val="002060"/>
                </a:solidFill>
                <a:latin typeface="Times New Roman (Headings)"/>
              </a:rPr>
              <a:t>Các trường hợp không được tham gia các tổ chức phụ trách bầu cử (Điều 27 Luật Bầu cử đại biểu Quốc hội và đại biểu Hội đồng nhân dân).</a:t>
            </a:r>
          </a:p>
          <a:p>
            <a:pPr marL="457200" indent="-457200" algn="just">
              <a:buFontTx/>
              <a:buChar char="-"/>
            </a:pPr>
            <a:r>
              <a:rPr lang="en-US" sz="3000" dirty="0">
                <a:solidFill>
                  <a:srgbClr val="002060"/>
                </a:solidFill>
                <a:latin typeface="Times New Roman (Headings)"/>
              </a:rPr>
              <a:t>Tên người ứng cử trên phiếu bầu.</a:t>
            </a:r>
          </a:p>
          <a:p>
            <a:pPr marL="457200" indent="-457200" algn="just">
              <a:buFontTx/>
              <a:buChar char="-"/>
            </a:pPr>
            <a:endParaRPr lang="en-US" sz="3200" dirty="0">
              <a:solidFill>
                <a:srgbClr val="002060"/>
              </a:solidFill>
              <a:latin typeface="Times New Roman (Heading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527" y="0"/>
            <a:ext cx="4865473" cy="6858000"/>
          </a:xfrm>
          <a:prstGeom prst="rect">
            <a:avLst/>
          </a:prstGeom>
        </p:spPr>
      </p:pic>
      <p:sp>
        <p:nvSpPr>
          <p:cNvPr id="6" name="Oval 5"/>
          <p:cNvSpPr/>
          <p:nvPr/>
        </p:nvSpPr>
        <p:spPr>
          <a:xfrm>
            <a:off x="7801583" y="3083668"/>
            <a:ext cx="4124528" cy="904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30247" y="4724752"/>
            <a:ext cx="3184188" cy="698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065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459708-A3EA-49A0-690E-BE5E3501B627}"/>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 0"/>
          <p:cNvSpPr/>
          <p:nvPr/>
        </p:nvSpPr>
        <p:spPr>
          <a:xfrm>
            <a:off x="451148" y="2132013"/>
            <a:ext cx="4363839" cy="402828"/>
          </a:xfrm>
          <a:prstGeom prst="rect">
            <a:avLst/>
          </a:prstGeom>
          <a:noFill/>
          <a:ln/>
        </p:spPr>
        <p:txBody>
          <a:bodyPr wrap="none" lIns="0" tIns="0" rIns="0" bIns="0" rtlCol="0" anchor="t"/>
          <a:lstStyle/>
          <a:p>
            <a:pPr>
              <a:lnSpc>
                <a:spcPts val="3167"/>
              </a:lnSpc>
            </a:pPr>
            <a:endParaRPr lang="en-US" sz="2500" dirty="0"/>
          </a:p>
        </p:txBody>
      </p:sp>
      <p:sp>
        <p:nvSpPr>
          <p:cNvPr id="4" name="Text 1"/>
          <p:cNvSpPr/>
          <p:nvPr/>
        </p:nvSpPr>
        <p:spPr>
          <a:xfrm>
            <a:off x="547786" y="5306869"/>
            <a:ext cx="11096427" cy="1331521"/>
          </a:xfrm>
          <a:prstGeom prst="rect">
            <a:avLst/>
          </a:prstGeom>
          <a:noFill/>
          <a:ln/>
        </p:spPr>
        <p:txBody>
          <a:bodyPr wrap="square" lIns="0" tIns="0" rIns="0" bIns="0" rtlCol="0" anchor="t"/>
          <a:lstStyle/>
          <a:p>
            <a:pPr algn="ctr"/>
            <a:r>
              <a:rPr lang="en-US" sz="3000" dirty="0">
                <a:solidFill>
                  <a:srgbClr val="403CCF"/>
                </a:solidFill>
                <a:latin typeface="Libre Baskerville" pitchFamily="34" charset="0"/>
                <a:ea typeface="Libre Baskerville" pitchFamily="34" charset="-122"/>
                <a:cs typeface="Libre Baskerville" pitchFamily="34" charset="-120"/>
              </a:rPr>
              <a:t>“</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Đảm bảo bầu cử an toàn – chắc chắn – đúng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luật</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là</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trách nhiệm chính trị quan trọng nhất của mỗi tổ chức phụ trách bầu cử</a:t>
            </a:r>
            <a:r>
              <a:rPr lang="en-US" sz="3000" dirty="0">
                <a:solidFill>
                  <a:srgbClr val="403CCF"/>
                </a:solidFill>
                <a:latin typeface="Times New Roman" panose="02020603050405020304" pitchFamily="18" charset="0"/>
                <a:ea typeface="Libre Baskerville" pitchFamily="34" charset="-122"/>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BB833B1-CF8C-4937-F2E1-9BB291B12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324" y="219610"/>
            <a:ext cx="8765352" cy="4932302"/>
          </a:xfrm>
          <a:prstGeom prst="rect">
            <a:avLst/>
          </a:prstGeom>
        </p:spPr>
      </p:pic>
      <p:sp>
        <p:nvSpPr>
          <p:cNvPr id="9" name="Rectangle 8">
            <a:extLst>
              <a:ext uri="{FF2B5EF4-FFF2-40B4-BE49-F238E27FC236}">
                <a16:creationId xmlns:a16="http://schemas.microsoft.com/office/drawing/2014/main" id="{9B8B081A-04C3-C366-D6F4-4686C9AB7881}"/>
              </a:ext>
            </a:extLst>
          </p:cNvPr>
          <p:cNvSpPr/>
          <p:nvPr/>
        </p:nvSpPr>
        <p:spPr>
          <a:xfrm>
            <a:off x="4648200" y="6638390"/>
            <a:ext cx="2895600" cy="2196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6710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0" name="Oval 9">
            <a:extLst>
              <a:ext uri="{FF2B5EF4-FFF2-40B4-BE49-F238E27FC236}">
                <a16:creationId xmlns:a16="http://schemas.microsoft.com/office/drawing/2014/main" id="{8C2F774A-3C2D-31C7-18A6-23C99B8D0013}"/>
              </a:ext>
            </a:extLst>
          </p:cNvPr>
          <p:cNvSpPr/>
          <p:nvPr/>
        </p:nvSpPr>
        <p:spPr>
          <a:xfrm>
            <a:off x="-505392" y="-420621"/>
            <a:ext cx="2113711" cy="1583452"/>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b="1" dirty="0">
              <a:solidFill>
                <a:schemeClr val="tx1"/>
              </a:solidFill>
            </a:endParaRPr>
          </a:p>
        </p:txBody>
      </p:sp>
      <p:cxnSp>
        <p:nvCxnSpPr>
          <p:cNvPr id="115" name="Google Shape;115;p2"/>
          <p:cNvCxnSpPr/>
          <p:nvPr/>
        </p:nvCxnSpPr>
        <p:spPr>
          <a:xfrm>
            <a:off x="6090655" y="0"/>
            <a:ext cx="0" cy="6858000"/>
          </a:xfrm>
          <a:prstGeom prst="straightConnector1">
            <a:avLst/>
          </a:prstGeom>
          <a:noFill/>
          <a:ln w="57150" cap="flat" cmpd="sng">
            <a:solidFill>
              <a:srgbClr val="8CB3E3"/>
            </a:solidFill>
            <a:prstDash val="solid"/>
            <a:round/>
            <a:headEnd type="none" w="sm" len="sm"/>
            <a:tailEnd type="none" w="sm" len="sm"/>
          </a:ln>
        </p:spPr>
      </p:cxnSp>
      <p:sp>
        <p:nvSpPr>
          <p:cNvPr id="116" name="Google Shape;116;p2"/>
          <p:cNvSpPr txBox="1"/>
          <p:nvPr/>
        </p:nvSpPr>
        <p:spPr>
          <a:xfrm>
            <a:off x="4437799" y="-238465"/>
            <a:ext cx="1599040" cy="132339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8000" b="1" kern="0">
                <a:solidFill>
                  <a:srgbClr val="F79646"/>
                </a:solidFill>
                <a:latin typeface="Arial"/>
                <a:ea typeface="Arial"/>
                <a:cs typeface="Arial"/>
                <a:sym typeface="Arial"/>
              </a:rPr>
              <a:t>01</a:t>
            </a:r>
            <a:endParaRPr sz="1867" b="1" kern="0">
              <a:solidFill>
                <a:srgbClr val="F79646"/>
              </a:solidFill>
              <a:latin typeface="Arial"/>
              <a:ea typeface="Arial"/>
              <a:cs typeface="Arial"/>
              <a:sym typeface="Arial"/>
            </a:endParaRPr>
          </a:p>
        </p:txBody>
      </p:sp>
      <p:sp>
        <p:nvSpPr>
          <p:cNvPr id="117" name="Google Shape;117;p2"/>
          <p:cNvSpPr txBox="1"/>
          <p:nvPr/>
        </p:nvSpPr>
        <p:spPr>
          <a:xfrm>
            <a:off x="6214395" y="86207"/>
            <a:ext cx="4183523" cy="66674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3733" b="1" kern="0" dirty="0" err="1">
                <a:solidFill>
                  <a:srgbClr val="003399"/>
                </a:solidFill>
                <a:latin typeface="Supria Sans Cond Bold" panose="020B0806030203050203" pitchFamily="34" charset="0"/>
                <a:ea typeface="Times New Roman"/>
                <a:cs typeface="Times New Roman"/>
                <a:sym typeface="Times New Roman"/>
              </a:rPr>
              <a:t>Tổ</a:t>
            </a:r>
            <a:r>
              <a:rPr lang="en-US" sz="3733" b="1" kern="0" dirty="0">
                <a:solidFill>
                  <a:srgbClr val="003399"/>
                </a:solidFill>
                <a:latin typeface="Supria Sans Cond Bold" panose="020B0806030203050203" pitchFamily="34" charset="0"/>
                <a:ea typeface="Times New Roman"/>
                <a:cs typeface="Times New Roman"/>
                <a:sym typeface="Times New Roman"/>
              </a:rPr>
              <a:t> </a:t>
            </a:r>
            <a:r>
              <a:rPr lang="en-US" sz="3733" b="1" kern="0" dirty="0" err="1">
                <a:solidFill>
                  <a:srgbClr val="003399"/>
                </a:solidFill>
                <a:latin typeface="Supria Sans Cond Bold" panose="020B0806030203050203" pitchFamily="34" charset="0"/>
                <a:ea typeface="Times New Roman"/>
                <a:cs typeface="Times New Roman"/>
                <a:sym typeface="Times New Roman"/>
              </a:rPr>
              <a:t>bầu</a:t>
            </a:r>
            <a:r>
              <a:rPr lang="en-US" sz="3733" b="1" kern="0" dirty="0">
                <a:solidFill>
                  <a:srgbClr val="003399"/>
                </a:solidFill>
                <a:latin typeface="Supria Sans Cond Bold" panose="020B0806030203050203" pitchFamily="34" charset="0"/>
                <a:ea typeface="Times New Roman"/>
                <a:cs typeface="Times New Roman"/>
                <a:sym typeface="Times New Roman"/>
              </a:rPr>
              <a:t> </a:t>
            </a:r>
            <a:r>
              <a:rPr lang="en-US" sz="3733" b="1" kern="0" dirty="0" err="1">
                <a:solidFill>
                  <a:srgbClr val="003399"/>
                </a:solidFill>
                <a:latin typeface="Supria Sans Cond Bold" panose="020B0806030203050203" pitchFamily="34" charset="0"/>
                <a:ea typeface="Times New Roman"/>
                <a:cs typeface="Times New Roman"/>
                <a:sym typeface="Times New Roman"/>
              </a:rPr>
              <a:t>cử</a:t>
            </a:r>
            <a:endParaRPr sz="1867" kern="0" dirty="0">
              <a:solidFill>
                <a:srgbClr val="000000"/>
              </a:solidFill>
              <a:latin typeface="Supria Sans Cond Bold" panose="020B0806030203050203" pitchFamily="34" charset="0"/>
              <a:cs typeface="Arial"/>
              <a:sym typeface="Arial"/>
            </a:endParaRPr>
          </a:p>
        </p:txBody>
      </p:sp>
      <p:cxnSp>
        <p:nvCxnSpPr>
          <p:cNvPr id="118" name="Google Shape;118;p2"/>
          <p:cNvCxnSpPr/>
          <p:nvPr/>
        </p:nvCxnSpPr>
        <p:spPr>
          <a:xfrm>
            <a:off x="1880772" y="3939750"/>
            <a:ext cx="6130464" cy="0"/>
          </a:xfrm>
          <a:prstGeom prst="straightConnector1">
            <a:avLst/>
          </a:prstGeom>
          <a:noFill/>
          <a:ln w="34925" cap="rnd" cmpd="sng">
            <a:solidFill>
              <a:srgbClr val="00B0F0"/>
            </a:solidFill>
            <a:prstDash val="dot"/>
            <a:round/>
            <a:headEnd type="none" w="sm" len="sm"/>
            <a:tailEnd type="none" w="sm" len="sm"/>
          </a:ln>
        </p:spPr>
      </p:cxnSp>
      <p:sp>
        <p:nvSpPr>
          <p:cNvPr id="119" name="Google Shape;119;p2"/>
          <p:cNvSpPr txBox="1"/>
          <p:nvPr/>
        </p:nvSpPr>
        <p:spPr>
          <a:xfrm>
            <a:off x="6306519" y="784363"/>
            <a:ext cx="5492181" cy="2062063"/>
          </a:xfrm>
          <a:prstGeom prst="rect">
            <a:avLst/>
          </a:prstGeom>
          <a:noFill/>
          <a:ln>
            <a:noFill/>
          </a:ln>
        </p:spPr>
        <p:txBody>
          <a:bodyPr spcFirstLastPara="1" wrap="square" lIns="91433" tIns="45700" rIns="91433" bIns="45700" anchor="ctr" anchorCtr="0">
            <a:spAutoFit/>
          </a:bodyPr>
          <a:lstStyle/>
          <a:p>
            <a:pPr marL="609585" indent="-609585" algn="just" defTabSz="1219170">
              <a:buClr>
                <a:srgbClr val="4F81BD"/>
              </a:buClr>
              <a:buSzPts val="2600"/>
              <a:buFont typeface="Noto Sans Symbols"/>
              <a:buChar char="▪"/>
            </a:pPr>
            <a:r>
              <a:rPr lang="en-US" sz="3200" kern="0" dirty="0">
                <a:solidFill>
                  <a:srgbClr val="4F81BD"/>
                </a:solidFill>
                <a:latin typeface="SFU Solex" panose="00000400000000000000" pitchFamily="2" charset="0"/>
                <a:cs typeface="Arial"/>
                <a:sym typeface="Arial"/>
              </a:rPr>
              <a:t>Các </a:t>
            </a:r>
            <a:r>
              <a:rPr lang="en-US" sz="3200" kern="0" dirty="0" err="1">
                <a:solidFill>
                  <a:srgbClr val="4F81BD"/>
                </a:solidFill>
                <a:latin typeface="SFU Solex" panose="00000400000000000000" pitchFamily="2" charset="0"/>
                <a:cs typeface="Arial"/>
                <a:sym typeface="Arial"/>
              </a:rPr>
              <a:t>công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việc</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chuẩn</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bị</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trước</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ngày</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bầu</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cử</a:t>
            </a:r>
            <a:r>
              <a:rPr lang="en-US" sz="3200" kern="0" dirty="0">
                <a:solidFill>
                  <a:srgbClr val="4F81BD"/>
                </a:solidFill>
                <a:latin typeface="SFU Solex" panose="00000400000000000000" pitchFamily="2" charset="0"/>
                <a:cs typeface="Arial"/>
                <a:sym typeface="Arial"/>
              </a:rPr>
              <a:t> </a:t>
            </a:r>
            <a:r>
              <a:rPr lang="en-US" sz="3200" b="1" kern="0" dirty="0">
                <a:solidFill>
                  <a:srgbClr val="4F81BD"/>
                </a:solidFill>
                <a:latin typeface="SFU Solex" panose="00000400000000000000" pitchFamily="2" charset="0"/>
                <a:cs typeface="Arial"/>
                <a:sym typeface="Arial"/>
              </a:rPr>
              <a:t>(7 </a:t>
            </a:r>
            <a:r>
              <a:rPr lang="en-US" sz="3200" b="1" kern="0" dirty="0" err="1">
                <a:solidFill>
                  <a:srgbClr val="4F81BD"/>
                </a:solidFill>
                <a:latin typeface="SFU Solex" panose="00000400000000000000" pitchFamily="2" charset="0"/>
                <a:cs typeface="Arial"/>
                <a:sym typeface="Arial"/>
              </a:rPr>
              <a:t>nội</a:t>
            </a:r>
            <a:r>
              <a:rPr lang="en-US" sz="3200" b="1" kern="0" dirty="0">
                <a:solidFill>
                  <a:srgbClr val="4F81BD"/>
                </a:solidFill>
                <a:latin typeface="SFU Solex" panose="00000400000000000000" pitchFamily="2" charset="0"/>
                <a:cs typeface="Arial"/>
                <a:sym typeface="Arial"/>
              </a:rPr>
              <a:t> dung);</a:t>
            </a:r>
          </a:p>
          <a:p>
            <a:pPr marL="609585" indent="-609585" algn="just" defTabSz="1219170">
              <a:buClr>
                <a:srgbClr val="4F81BD"/>
              </a:buClr>
              <a:buSzPts val="2600"/>
              <a:buFont typeface="Noto Sans Symbols"/>
              <a:buChar char="▪"/>
            </a:pPr>
            <a:r>
              <a:rPr lang="en-US" sz="3200" kern="0" dirty="0">
                <a:solidFill>
                  <a:srgbClr val="4F81BD"/>
                </a:solidFill>
                <a:latin typeface="SFU Solex" panose="00000400000000000000" pitchFamily="2" charset="0"/>
                <a:cs typeface="Arial"/>
                <a:sym typeface="Arial"/>
              </a:rPr>
              <a:t>Các </a:t>
            </a:r>
            <a:r>
              <a:rPr lang="en-US" sz="3200" kern="0" dirty="0" err="1">
                <a:solidFill>
                  <a:srgbClr val="4F81BD"/>
                </a:solidFill>
                <a:latin typeface="SFU Solex" panose="00000400000000000000" pitchFamily="2" charset="0"/>
                <a:cs typeface="Arial"/>
                <a:sym typeface="Arial"/>
              </a:rPr>
              <a:t>công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việc</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trong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ngày</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bầu</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cử</a:t>
            </a:r>
            <a:r>
              <a:rPr lang="en-US" sz="3200" kern="0" dirty="0">
                <a:solidFill>
                  <a:srgbClr val="4F81BD"/>
                </a:solidFill>
                <a:latin typeface="SFU Solex" panose="00000400000000000000" pitchFamily="2" charset="0"/>
                <a:cs typeface="Arial"/>
                <a:sym typeface="Arial"/>
              </a:rPr>
              <a:t> </a:t>
            </a:r>
            <a:r>
              <a:rPr lang="en-US" sz="3200" b="1" kern="0" dirty="0">
                <a:solidFill>
                  <a:srgbClr val="4F81BD"/>
                </a:solidFill>
                <a:latin typeface="SFU Solex" panose="00000400000000000000" pitchFamily="2" charset="0"/>
                <a:cs typeface="Arial"/>
                <a:sym typeface="Arial"/>
              </a:rPr>
              <a:t>(4 </a:t>
            </a:r>
            <a:r>
              <a:rPr lang="en-US" sz="3200" b="1" kern="0" dirty="0" err="1">
                <a:solidFill>
                  <a:srgbClr val="4F81BD"/>
                </a:solidFill>
                <a:latin typeface="SFU Solex" panose="00000400000000000000" pitchFamily="2" charset="0"/>
                <a:cs typeface="Arial"/>
                <a:sym typeface="Arial"/>
              </a:rPr>
              <a:t>nội</a:t>
            </a:r>
            <a:r>
              <a:rPr lang="en-US" sz="3200" b="1" kern="0" dirty="0">
                <a:solidFill>
                  <a:srgbClr val="4F81BD"/>
                </a:solidFill>
                <a:latin typeface="SFU Solex" panose="00000400000000000000" pitchFamily="2" charset="0"/>
                <a:cs typeface="Arial"/>
                <a:sym typeface="Arial"/>
              </a:rPr>
              <a:t> dung).</a:t>
            </a:r>
            <a:endParaRPr sz="3200" b="1" kern="0" dirty="0">
              <a:solidFill>
                <a:srgbClr val="4F81BD"/>
              </a:solidFill>
              <a:latin typeface="SFU Solex" panose="00000400000000000000" pitchFamily="2" charset="0"/>
              <a:cs typeface="Arial"/>
              <a:sym typeface="Arial"/>
            </a:endParaRPr>
          </a:p>
        </p:txBody>
      </p:sp>
      <p:sp>
        <p:nvSpPr>
          <p:cNvPr id="120" name="Google Shape;120;p2"/>
          <p:cNvSpPr txBox="1"/>
          <p:nvPr/>
        </p:nvSpPr>
        <p:spPr>
          <a:xfrm>
            <a:off x="6719299" y="2837910"/>
            <a:ext cx="1599040" cy="132339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8000" b="1" kern="0">
                <a:solidFill>
                  <a:srgbClr val="F79646"/>
                </a:solidFill>
                <a:latin typeface="Arial"/>
                <a:ea typeface="Arial"/>
                <a:cs typeface="Arial"/>
                <a:sym typeface="Arial"/>
              </a:rPr>
              <a:t>02</a:t>
            </a:r>
            <a:endParaRPr sz="1867" b="1" kern="0">
              <a:solidFill>
                <a:srgbClr val="F79646"/>
              </a:solidFill>
              <a:latin typeface="Arial"/>
              <a:ea typeface="Arial"/>
              <a:cs typeface="Arial"/>
              <a:sym typeface="Arial"/>
            </a:endParaRPr>
          </a:p>
        </p:txBody>
      </p:sp>
      <p:sp>
        <p:nvSpPr>
          <p:cNvPr id="121" name="Google Shape;121;p2"/>
          <p:cNvSpPr txBox="1"/>
          <p:nvPr/>
        </p:nvSpPr>
        <p:spPr>
          <a:xfrm>
            <a:off x="277192" y="3254735"/>
            <a:ext cx="5774713" cy="66674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US" sz="3733" b="1" kern="0" dirty="0">
                <a:solidFill>
                  <a:srgbClr val="003399"/>
                </a:solidFill>
                <a:latin typeface="Supria Sans Cond Bold" panose="020B0806030203050203" pitchFamily="34" charset="0"/>
                <a:ea typeface="Times New Roman"/>
                <a:cs typeface="Times New Roman"/>
                <a:sym typeface="Times New Roman"/>
              </a:rPr>
              <a:t>Ban </a:t>
            </a:r>
            <a:r>
              <a:rPr lang="en-US" sz="3733" b="1" kern="0" dirty="0" err="1">
                <a:solidFill>
                  <a:srgbClr val="003399"/>
                </a:solidFill>
                <a:latin typeface="Supria Sans Cond Bold" panose="020B0806030203050203" pitchFamily="34" charset="0"/>
                <a:ea typeface="Times New Roman"/>
                <a:cs typeface="Times New Roman"/>
                <a:sym typeface="Times New Roman"/>
              </a:rPr>
              <a:t>bầu</a:t>
            </a:r>
            <a:r>
              <a:rPr lang="en-US" sz="3733" b="1" kern="0" dirty="0">
                <a:solidFill>
                  <a:srgbClr val="003399"/>
                </a:solidFill>
                <a:latin typeface="Supria Sans Cond Bold" panose="020B0806030203050203" pitchFamily="34" charset="0"/>
                <a:ea typeface="Times New Roman"/>
                <a:cs typeface="Times New Roman"/>
                <a:sym typeface="Times New Roman"/>
              </a:rPr>
              <a:t> </a:t>
            </a:r>
            <a:r>
              <a:rPr lang="en-US" sz="3733" b="1" kern="0" dirty="0" err="1">
                <a:solidFill>
                  <a:srgbClr val="003399"/>
                </a:solidFill>
                <a:latin typeface="Supria Sans Cond Bold" panose="020B0806030203050203" pitchFamily="34" charset="0"/>
                <a:ea typeface="Times New Roman"/>
                <a:cs typeface="Times New Roman"/>
                <a:sym typeface="Times New Roman"/>
              </a:rPr>
              <a:t>cử</a:t>
            </a:r>
            <a:endParaRPr sz="1867" kern="0" dirty="0">
              <a:solidFill>
                <a:srgbClr val="000000"/>
              </a:solidFill>
              <a:latin typeface="Supria Sans Cond Bold" panose="020B0806030203050203" pitchFamily="34" charset="0"/>
              <a:cs typeface="Arial"/>
              <a:sym typeface="Arial"/>
            </a:endParaRPr>
          </a:p>
        </p:txBody>
      </p:sp>
      <p:sp>
        <p:nvSpPr>
          <p:cNvPr id="122" name="Google Shape;122;p2"/>
          <p:cNvSpPr txBox="1"/>
          <p:nvPr/>
        </p:nvSpPr>
        <p:spPr>
          <a:xfrm>
            <a:off x="-86627" y="2273255"/>
            <a:ext cx="6049662" cy="1077178"/>
          </a:xfrm>
          <a:prstGeom prst="rect">
            <a:avLst/>
          </a:prstGeom>
          <a:noFill/>
          <a:ln>
            <a:noFill/>
          </a:ln>
        </p:spPr>
        <p:txBody>
          <a:bodyPr spcFirstLastPara="1" wrap="square" lIns="91433" tIns="45700" rIns="91433" bIns="45700" anchor="t" anchorCtr="0">
            <a:spAutoFit/>
          </a:bodyPr>
          <a:lstStyle/>
          <a:p>
            <a:pPr marL="457189" indent="-457189" defTabSz="1219170">
              <a:buClr>
                <a:srgbClr val="4F81BD"/>
              </a:buClr>
              <a:buSzPts val="2400"/>
              <a:buFont typeface="Noto Sans Symbols"/>
              <a:buChar char="▪"/>
            </a:pPr>
            <a:r>
              <a:rPr lang="en-US" sz="3200" kern="0" dirty="0" err="1">
                <a:solidFill>
                  <a:srgbClr val="4F81BD"/>
                </a:solidFill>
                <a:latin typeface="SFU Solex" panose="00000400000000000000" pitchFamily="2" charset="0"/>
                <a:cs typeface="Arial"/>
                <a:sym typeface="Arial"/>
              </a:rPr>
              <a:t>Nhận</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kiểm</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tra</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tổng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hợp</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số</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liệu</a:t>
            </a:r>
            <a:r>
              <a:rPr lang="en-US" sz="3200" kern="0" dirty="0">
                <a:solidFill>
                  <a:srgbClr val="4F81BD"/>
                </a:solidFill>
                <a:latin typeface="SFU Solex" panose="00000400000000000000" pitchFamily="2" charset="0"/>
                <a:cs typeface="Arial"/>
                <a:sym typeface="Arial"/>
              </a:rPr>
              <a:t>;</a:t>
            </a:r>
          </a:p>
          <a:p>
            <a:pPr marL="457189" indent="-457189" defTabSz="1219170">
              <a:buClr>
                <a:srgbClr val="4F81BD"/>
              </a:buClr>
              <a:buSzPts val="2400"/>
              <a:buFont typeface="Noto Sans Symbols"/>
              <a:buChar char="▪"/>
            </a:pPr>
            <a:r>
              <a:rPr lang="en-US" sz="3200" kern="0" dirty="0" err="1">
                <a:solidFill>
                  <a:srgbClr val="4F81BD"/>
                </a:solidFill>
                <a:latin typeface="SFU Solex" panose="00000400000000000000" pitchFamily="2" charset="0"/>
                <a:cs typeface="Arial"/>
                <a:sym typeface="Arial"/>
              </a:rPr>
              <a:t>Lập</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biên</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bản</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xác</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định</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kết</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quả</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bầu</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cử</a:t>
            </a:r>
            <a:r>
              <a:rPr lang="en-US" sz="3200" kern="0" dirty="0">
                <a:solidFill>
                  <a:srgbClr val="4F81BD"/>
                </a:solidFill>
                <a:latin typeface="SFU Solex" panose="00000400000000000000" pitchFamily="2" charset="0"/>
                <a:cs typeface="Arial"/>
                <a:sym typeface="Arial"/>
              </a:rPr>
              <a:t>.</a:t>
            </a:r>
            <a:endParaRPr sz="3200" kern="0" dirty="0">
              <a:solidFill>
                <a:srgbClr val="4F81BD"/>
              </a:solidFill>
              <a:latin typeface="SFU Solex" panose="00000400000000000000" pitchFamily="2" charset="0"/>
              <a:cs typeface="Arial"/>
              <a:sym typeface="Arial"/>
            </a:endParaRPr>
          </a:p>
        </p:txBody>
      </p:sp>
      <p:cxnSp>
        <p:nvCxnSpPr>
          <p:cNvPr id="123" name="Google Shape;123;p2"/>
          <p:cNvCxnSpPr/>
          <p:nvPr/>
        </p:nvCxnSpPr>
        <p:spPr>
          <a:xfrm>
            <a:off x="4437800" y="5182446"/>
            <a:ext cx="6005011" cy="0"/>
          </a:xfrm>
          <a:prstGeom prst="straightConnector1">
            <a:avLst/>
          </a:prstGeom>
          <a:noFill/>
          <a:ln w="34925" cap="rnd" cmpd="sng">
            <a:solidFill>
              <a:srgbClr val="00B0F0"/>
            </a:solidFill>
            <a:prstDash val="dot"/>
            <a:round/>
            <a:headEnd type="none" w="sm" len="sm"/>
            <a:tailEnd type="none" w="sm" len="sm"/>
          </a:ln>
        </p:spPr>
      </p:cxnSp>
      <p:sp>
        <p:nvSpPr>
          <p:cNvPr id="124" name="Google Shape;124;p2"/>
          <p:cNvSpPr txBox="1"/>
          <p:nvPr/>
        </p:nvSpPr>
        <p:spPr>
          <a:xfrm>
            <a:off x="4301319" y="4084756"/>
            <a:ext cx="1599040" cy="132339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8000" b="1" kern="0" dirty="0">
                <a:solidFill>
                  <a:srgbClr val="F79646"/>
                </a:solidFill>
                <a:latin typeface="Arial"/>
                <a:ea typeface="Arial"/>
                <a:cs typeface="Arial"/>
                <a:sym typeface="Arial"/>
              </a:rPr>
              <a:t>03</a:t>
            </a:r>
            <a:endParaRPr sz="1867" b="1" kern="0" dirty="0">
              <a:solidFill>
                <a:srgbClr val="F79646"/>
              </a:solidFill>
              <a:latin typeface="Arial"/>
              <a:ea typeface="Arial"/>
              <a:cs typeface="Arial"/>
              <a:sym typeface="Arial"/>
            </a:endParaRPr>
          </a:p>
        </p:txBody>
      </p:sp>
      <p:sp>
        <p:nvSpPr>
          <p:cNvPr id="125" name="Google Shape;125;p2"/>
          <p:cNvSpPr txBox="1"/>
          <p:nvPr/>
        </p:nvSpPr>
        <p:spPr>
          <a:xfrm>
            <a:off x="6280953" y="4474751"/>
            <a:ext cx="3159684" cy="66674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3733" b="1" kern="0" dirty="0" err="1">
                <a:solidFill>
                  <a:srgbClr val="003399"/>
                </a:solidFill>
                <a:latin typeface="Supria Sans Cond Bold" panose="020B0806030203050203" pitchFamily="34" charset="0"/>
                <a:cs typeface="Times New Roman"/>
                <a:sym typeface="Times New Roman"/>
              </a:rPr>
              <a:t>Ủy</a:t>
            </a:r>
            <a:r>
              <a:rPr lang="en-US" sz="3733" b="1" kern="0" dirty="0">
                <a:solidFill>
                  <a:srgbClr val="003399"/>
                </a:solidFill>
                <a:latin typeface="Supria Sans Cond Bold" panose="020B0806030203050203" pitchFamily="34" charset="0"/>
                <a:cs typeface="Times New Roman"/>
                <a:sym typeface="Times New Roman"/>
              </a:rPr>
              <a:t> ban </a:t>
            </a:r>
            <a:r>
              <a:rPr lang="en-US" sz="3733" b="1" kern="0" dirty="0" err="1">
                <a:solidFill>
                  <a:srgbClr val="003399"/>
                </a:solidFill>
                <a:latin typeface="Supria Sans Cond Bold" panose="020B0806030203050203" pitchFamily="34" charset="0"/>
                <a:cs typeface="Times New Roman"/>
                <a:sym typeface="Times New Roman"/>
              </a:rPr>
              <a:t>bầu</a:t>
            </a:r>
            <a:r>
              <a:rPr lang="en-US" sz="3733" b="1" kern="0" dirty="0">
                <a:solidFill>
                  <a:srgbClr val="003399"/>
                </a:solidFill>
                <a:latin typeface="Supria Sans Cond Bold" panose="020B0806030203050203" pitchFamily="34" charset="0"/>
                <a:cs typeface="Times New Roman"/>
                <a:sym typeface="Times New Roman"/>
              </a:rPr>
              <a:t> </a:t>
            </a:r>
            <a:r>
              <a:rPr lang="en-US" sz="3733" b="1" kern="0" dirty="0" err="1">
                <a:solidFill>
                  <a:srgbClr val="003399"/>
                </a:solidFill>
                <a:latin typeface="Supria Sans Cond Bold" panose="020B0806030203050203" pitchFamily="34" charset="0"/>
                <a:cs typeface="Times New Roman"/>
                <a:sym typeface="Times New Roman"/>
              </a:rPr>
              <a:t>cử</a:t>
            </a:r>
            <a:endParaRPr sz="1867" kern="0" dirty="0">
              <a:solidFill>
                <a:srgbClr val="000000"/>
              </a:solidFill>
              <a:latin typeface="Supria Sans Cond Bold" panose="020B0806030203050203" pitchFamily="34" charset="0"/>
              <a:cs typeface="Arial"/>
              <a:sym typeface="Arial"/>
            </a:endParaRPr>
          </a:p>
        </p:txBody>
      </p:sp>
      <p:grpSp>
        <p:nvGrpSpPr>
          <p:cNvPr id="126" name="Google Shape;126;p2"/>
          <p:cNvGrpSpPr/>
          <p:nvPr/>
        </p:nvGrpSpPr>
        <p:grpSpPr>
          <a:xfrm>
            <a:off x="5897206" y="3728135"/>
            <a:ext cx="386900" cy="386900"/>
            <a:chOff x="5891173" y="1704361"/>
            <a:chExt cx="386900" cy="386900"/>
          </a:xfrm>
        </p:grpSpPr>
        <p:sp>
          <p:nvSpPr>
            <p:cNvPr id="127" name="Google Shape;127;p2"/>
            <p:cNvSpPr/>
            <p:nvPr/>
          </p:nvSpPr>
          <p:spPr>
            <a:xfrm>
              <a:off x="5891173" y="1704361"/>
              <a:ext cx="386900" cy="386900"/>
            </a:xfrm>
            <a:prstGeom prst="ellipse">
              <a:avLst/>
            </a:prstGeom>
            <a:solidFill>
              <a:srgbClr val="0070C0"/>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28" name="Google Shape;128;p2"/>
            <p:cNvSpPr/>
            <p:nvPr/>
          </p:nvSpPr>
          <p:spPr>
            <a:xfrm>
              <a:off x="5975771" y="1792007"/>
              <a:ext cx="217705" cy="211609"/>
            </a:xfrm>
            <a:prstGeom prst="ellipse">
              <a:avLst/>
            </a:prstGeom>
            <a:solidFill>
              <a:schemeClr val="lt1"/>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grpSp>
        <p:nvGrpSpPr>
          <p:cNvPr id="129" name="Google Shape;129;p2"/>
          <p:cNvGrpSpPr/>
          <p:nvPr/>
        </p:nvGrpSpPr>
        <p:grpSpPr>
          <a:xfrm>
            <a:off x="5897206" y="4988999"/>
            <a:ext cx="386900" cy="386900"/>
            <a:chOff x="5891173" y="1704361"/>
            <a:chExt cx="386900" cy="386900"/>
          </a:xfrm>
        </p:grpSpPr>
        <p:sp>
          <p:nvSpPr>
            <p:cNvPr id="130" name="Google Shape;130;p2"/>
            <p:cNvSpPr/>
            <p:nvPr/>
          </p:nvSpPr>
          <p:spPr>
            <a:xfrm>
              <a:off x="5891173" y="1704361"/>
              <a:ext cx="386900" cy="386900"/>
            </a:xfrm>
            <a:prstGeom prst="ellipse">
              <a:avLst/>
            </a:prstGeom>
            <a:solidFill>
              <a:srgbClr val="0070C0"/>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31" name="Google Shape;131;p2"/>
            <p:cNvSpPr/>
            <p:nvPr/>
          </p:nvSpPr>
          <p:spPr>
            <a:xfrm>
              <a:off x="5975771" y="1792007"/>
              <a:ext cx="217705" cy="211609"/>
            </a:xfrm>
            <a:prstGeom prst="ellipse">
              <a:avLst/>
            </a:prstGeom>
            <a:solidFill>
              <a:schemeClr val="lt1"/>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grpSp>
        <p:nvGrpSpPr>
          <p:cNvPr id="135" name="Google Shape;135;p2"/>
          <p:cNvGrpSpPr/>
          <p:nvPr/>
        </p:nvGrpSpPr>
        <p:grpSpPr>
          <a:xfrm>
            <a:off x="3030475" y="4118933"/>
            <a:ext cx="1318100" cy="1318100"/>
            <a:chOff x="69287" y="2226016"/>
            <a:chExt cx="988575" cy="988575"/>
          </a:xfrm>
        </p:grpSpPr>
        <p:sp>
          <p:nvSpPr>
            <p:cNvPr id="136" name="Google Shape;136;p2"/>
            <p:cNvSpPr/>
            <p:nvPr/>
          </p:nvSpPr>
          <p:spPr>
            <a:xfrm>
              <a:off x="69287" y="2226016"/>
              <a:ext cx="988575" cy="988575"/>
            </a:xfrm>
            <a:prstGeom prst="ellipse">
              <a:avLst/>
            </a:prstGeom>
            <a:solidFill>
              <a:srgbClr val="D8D8D8"/>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D8D8D8"/>
                </a:solidFill>
                <a:latin typeface="Calibri"/>
                <a:ea typeface="Calibri"/>
                <a:cs typeface="Calibri"/>
                <a:sym typeface="Calibri"/>
              </a:endParaRPr>
            </a:p>
          </p:txBody>
        </p:sp>
        <p:sp>
          <p:nvSpPr>
            <p:cNvPr id="137" name="Google Shape;137;p2"/>
            <p:cNvSpPr/>
            <p:nvPr/>
          </p:nvSpPr>
          <p:spPr>
            <a:xfrm>
              <a:off x="320722" y="2461843"/>
              <a:ext cx="540255" cy="544653"/>
            </a:xfrm>
            <a:custGeom>
              <a:avLst/>
              <a:gdLst/>
              <a:ahLst/>
              <a:cxnLst/>
              <a:rect l="l" t="t" r="r" b="b"/>
              <a:pathLst>
                <a:path w="3208412" h="3234532" extrusionOk="0">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336156"/>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cxnSp>
        <p:nvCxnSpPr>
          <p:cNvPr id="141" name="Google Shape;141;p2"/>
          <p:cNvCxnSpPr/>
          <p:nvPr/>
        </p:nvCxnSpPr>
        <p:spPr>
          <a:xfrm>
            <a:off x="4604417" y="840436"/>
            <a:ext cx="5857161" cy="0"/>
          </a:xfrm>
          <a:prstGeom prst="straightConnector1">
            <a:avLst/>
          </a:prstGeom>
          <a:noFill/>
          <a:ln w="34925" cap="rnd" cmpd="sng">
            <a:solidFill>
              <a:srgbClr val="00B0F0"/>
            </a:solidFill>
            <a:prstDash val="dot"/>
            <a:round/>
            <a:headEnd type="none" w="sm" len="sm"/>
            <a:tailEnd type="none" w="sm" len="sm"/>
          </a:ln>
        </p:spPr>
      </p:cxnSp>
      <p:grpSp>
        <p:nvGrpSpPr>
          <p:cNvPr id="142" name="Google Shape;142;p2"/>
          <p:cNvGrpSpPr/>
          <p:nvPr/>
        </p:nvGrpSpPr>
        <p:grpSpPr>
          <a:xfrm>
            <a:off x="5915973" y="646987"/>
            <a:ext cx="386900" cy="386900"/>
            <a:chOff x="5891173" y="1704361"/>
            <a:chExt cx="386900" cy="386900"/>
          </a:xfrm>
        </p:grpSpPr>
        <p:sp>
          <p:nvSpPr>
            <p:cNvPr id="143" name="Google Shape;143;p2"/>
            <p:cNvSpPr/>
            <p:nvPr/>
          </p:nvSpPr>
          <p:spPr>
            <a:xfrm>
              <a:off x="5891173" y="1704361"/>
              <a:ext cx="386900" cy="386900"/>
            </a:xfrm>
            <a:prstGeom prst="ellipse">
              <a:avLst/>
            </a:prstGeom>
            <a:solidFill>
              <a:srgbClr val="0070C0"/>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44" name="Google Shape;144;p2"/>
            <p:cNvSpPr/>
            <p:nvPr/>
          </p:nvSpPr>
          <p:spPr>
            <a:xfrm>
              <a:off x="5975771" y="1792007"/>
              <a:ext cx="217705" cy="211609"/>
            </a:xfrm>
            <a:prstGeom prst="ellipse">
              <a:avLst/>
            </a:prstGeom>
            <a:solidFill>
              <a:schemeClr val="lt1"/>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sp>
        <p:nvSpPr>
          <p:cNvPr id="2" name="Oval 1">
            <a:extLst>
              <a:ext uri="{FF2B5EF4-FFF2-40B4-BE49-F238E27FC236}">
                <a16:creationId xmlns:a16="http://schemas.microsoft.com/office/drawing/2014/main" id="{81B383A6-08E1-6C85-37BC-353C2D143C39}"/>
              </a:ext>
            </a:extLst>
          </p:cNvPr>
          <p:cNvSpPr/>
          <p:nvPr/>
        </p:nvSpPr>
        <p:spPr>
          <a:xfrm>
            <a:off x="-188765" y="-351687"/>
            <a:ext cx="1732573" cy="129792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III.</a:t>
            </a:r>
            <a:endParaRPr lang="vi-VN" sz="4800" b="1" dirty="0">
              <a:solidFill>
                <a:schemeClr val="tx1"/>
              </a:solidFill>
            </a:endParaRPr>
          </a:p>
        </p:txBody>
      </p:sp>
      <p:sp>
        <p:nvSpPr>
          <p:cNvPr id="3" name="Google Shape;122;p2">
            <a:extLst>
              <a:ext uri="{FF2B5EF4-FFF2-40B4-BE49-F238E27FC236}">
                <a16:creationId xmlns:a16="http://schemas.microsoft.com/office/drawing/2014/main" id="{C0E796D8-4DA3-3D3B-9721-7778E35F6CC8}"/>
              </a:ext>
            </a:extLst>
          </p:cNvPr>
          <p:cNvSpPr txBox="1"/>
          <p:nvPr/>
        </p:nvSpPr>
        <p:spPr>
          <a:xfrm>
            <a:off x="6280952" y="5145612"/>
            <a:ext cx="5911048" cy="1569620"/>
          </a:xfrm>
          <a:prstGeom prst="rect">
            <a:avLst/>
          </a:prstGeom>
          <a:noFill/>
          <a:ln>
            <a:noFill/>
          </a:ln>
        </p:spPr>
        <p:txBody>
          <a:bodyPr spcFirstLastPara="1" wrap="square" lIns="91433" tIns="45700" rIns="91433" bIns="45700" anchor="t" anchorCtr="0">
            <a:spAutoFit/>
          </a:bodyPr>
          <a:lstStyle/>
          <a:p>
            <a:pPr marL="457189" indent="-457189" defTabSz="1219170">
              <a:buClr>
                <a:srgbClr val="4F81BD"/>
              </a:buClr>
              <a:buSzPts val="2400"/>
              <a:buFont typeface="Noto Sans Symbols"/>
              <a:buChar char="▪"/>
            </a:pPr>
            <a:r>
              <a:rPr lang="en-US" sz="3200" kern="0" dirty="0" err="1">
                <a:solidFill>
                  <a:srgbClr val="4F81BD"/>
                </a:solidFill>
                <a:latin typeface="SFU Solex" panose="00000400000000000000" pitchFamily="2" charset="0"/>
                <a:cs typeface="Arial"/>
                <a:sym typeface="Arial"/>
              </a:rPr>
              <a:t>Lập</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các</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biên</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bản</a:t>
            </a:r>
            <a:r>
              <a:rPr lang="en-US" sz="3200" kern="0" dirty="0">
                <a:solidFill>
                  <a:srgbClr val="4F81BD"/>
                </a:solidFill>
                <a:latin typeface="SFU Solex" panose="00000400000000000000" pitchFamily="2" charset="0"/>
                <a:cs typeface="Arial"/>
                <a:sym typeface="Arial"/>
              </a:rPr>
              <a:t>;</a:t>
            </a:r>
          </a:p>
          <a:p>
            <a:pPr marL="457189" indent="-457189" defTabSz="1219170">
              <a:buClr>
                <a:srgbClr val="4F81BD"/>
              </a:buClr>
              <a:buSzPts val="2400"/>
              <a:buFont typeface="Noto Sans Symbols"/>
              <a:buChar char="▪"/>
            </a:pPr>
            <a:r>
              <a:rPr lang="en-US" sz="3200" kern="0" dirty="0">
                <a:solidFill>
                  <a:srgbClr val="4F81BD"/>
                </a:solidFill>
                <a:latin typeface="SFU Solex" panose="00000400000000000000" pitchFamily="2" charset="0"/>
                <a:cs typeface="Arial"/>
                <a:sym typeface="Arial"/>
              </a:rPr>
              <a:t>Công </a:t>
            </a:r>
            <a:r>
              <a:rPr lang="en-US" sz="3200" kern="0" dirty="0" err="1">
                <a:solidFill>
                  <a:srgbClr val="4F81BD"/>
                </a:solidFill>
                <a:latin typeface="SFU Solex" panose="00000400000000000000" pitchFamily="2" charset="0"/>
                <a:cs typeface="Arial"/>
                <a:sym typeface="Arial"/>
              </a:rPr>
              <a:t>bố</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kết</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quả</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bầu</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cử</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và</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danh</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sách</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những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người</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trúng</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cử</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đại</a:t>
            </a:r>
            <a:r>
              <a:rPr lang="en-US" sz="3200" kern="0" dirty="0">
                <a:solidFill>
                  <a:srgbClr val="4F81BD"/>
                </a:solidFill>
                <a:latin typeface="SFU Solex" panose="00000400000000000000" pitchFamily="2" charset="0"/>
                <a:cs typeface="Arial"/>
                <a:sym typeface="Arial"/>
              </a:rPr>
              <a:t> </a:t>
            </a:r>
            <a:r>
              <a:rPr lang="en-US" sz="3200" kern="0" dirty="0" err="1">
                <a:solidFill>
                  <a:srgbClr val="4F81BD"/>
                </a:solidFill>
                <a:latin typeface="SFU Solex" panose="00000400000000000000" pitchFamily="2" charset="0"/>
                <a:cs typeface="Arial"/>
                <a:sym typeface="Arial"/>
              </a:rPr>
              <a:t>biểu</a:t>
            </a:r>
            <a:r>
              <a:rPr lang="en-US" sz="3200" kern="0" dirty="0">
                <a:solidFill>
                  <a:srgbClr val="4F81BD"/>
                </a:solidFill>
                <a:latin typeface="SFU Solex" panose="00000400000000000000" pitchFamily="2" charset="0"/>
                <a:cs typeface="Arial"/>
                <a:sym typeface="Arial"/>
              </a:rPr>
              <a:t> HĐND.</a:t>
            </a:r>
            <a:endParaRPr sz="3200" kern="0" dirty="0">
              <a:solidFill>
                <a:srgbClr val="4F81BD"/>
              </a:solidFill>
              <a:latin typeface="SFU Solex" panose="00000400000000000000" pitchFamily="2" charset="0"/>
              <a:cs typeface="Arial"/>
              <a:sym typeface="Arial"/>
            </a:endParaRPr>
          </a:p>
        </p:txBody>
      </p:sp>
      <p:grpSp>
        <p:nvGrpSpPr>
          <p:cNvPr id="6" name="Group 5">
            <a:extLst>
              <a:ext uri="{FF2B5EF4-FFF2-40B4-BE49-F238E27FC236}">
                <a16:creationId xmlns:a16="http://schemas.microsoft.com/office/drawing/2014/main" id="{BD226142-56BC-E909-CFA1-93593CB21C53}"/>
              </a:ext>
            </a:extLst>
          </p:cNvPr>
          <p:cNvGrpSpPr/>
          <p:nvPr/>
        </p:nvGrpSpPr>
        <p:grpSpPr>
          <a:xfrm>
            <a:off x="8383355" y="2863775"/>
            <a:ext cx="1338511" cy="1338511"/>
            <a:chOff x="8383355" y="2863775"/>
            <a:chExt cx="1338511" cy="1338511"/>
          </a:xfrm>
        </p:grpSpPr>
        <p:sp>
          <p:nvSpPr>
            <p:cNvPr id="139" name="Google Shape;139;p2"/>
            <p:cNvSpPr/>
            <p:nvPr/>
          </p:nvSpPr>
          <p:spPr>
            <a:xfrm>
              <a:off x="8383355" y="2863775"/>
              <a:ext cx="1338511" cy="1338511"/>
            </a:xfrm>
            <a:prstGeom prst="ellipse">
              <a:avLst/>
            </a:prstGeom>
            <a:solidFill>
              <a:srgbClr val="D8D8D8"/>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D8D8D8"/>
                </a:solidFill>
                <a:latin typeface="Calibri"/>
                <a:ea typeface="Calibri"/>
                <a:cs typeface="Calibri"/>
                <a:sym typeface="Calibri"/>
              </a:endParaRPr>
            </a:p>
          </p:txBody>
        </p:sp>
        <p:pic>
          <p:nvPicPr>
            <p:cNvPr id="5" name="Graphic 4" descr="Meeting">
              <a:extLst>
                <a:ext uri="{FF2B5EF4-FFF2-40B4-BE49-F238E27FC236}">
                  <a16:creationId xmlns:a16="http://schemas.microsoft.com/office/drawing/2014/main" id="{9DCD8B55-1461-174D-66C6-8C574CD663E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95409" y="3024482"/>
              <a:ext cx="914400" cy="914400"/>
            </a:xfrm>
            <a:prstGeom prst="rect">
              <a:avLst/>
            </a:prstGeom>
          </p:spPr>
        </p:pic>
      </p:grpSp>
      <p:grpSp>
        <p:nvGrpSpPr>
          <p:cNvPr id="9" name="Group 8">
            <a:extLst>
              <a:ext uri="{FF2B5EF4-FFF2-40B4-BE49-F238E27FC236}">
                <a16:creationId xmlns:a16="http://schemas.microsoft.com/office/drawing/2014/main" id="{028CD673-3646-5955-F337-6BC9BDC31E98}"/>
              </a:ext>
            </a:extLst>
          </p:cNvPr>
          <p:cNvGrpSpPr/>
          <p:nvPr/>
        </p:nvGrpSpPr>
        <p:grpSpPr>
          <a:xfrm>
            <a:off x="2945441" y="70888"/>
            <a:ext cx="1242977" cy="1242977"/>
            <a:chOff x="2945441" y="70888"/>
            <a:chExt cx="1242977" cy="1242977"/>
          </a:xfrm>
        </p:grpSpPr>
        <p:sp>
          <p:nvSpPr>
            <p:cNvPr id="133" name="Google Shape;133;p2"/>
            <p:cNvSpPr/>
            <p:nvPr/>
          </p:nvSpPr>
          <p:spPr>
            <a:xfrm>
              <a:off x="2945441" y="70888"/>
              <a:ext cx="1242977" cy="1242977"/>
            </a:xfrm>
            <a:prstGeom prst="ellipse">
              <a:avLst/>
            </a:prstGeom>
            <a:solidFill>
              <a:srgbClr val="D8D8D8"/>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D8D8D8"/>
                </a:solidFill>
                <a:latin typeface="Calibri"/>
                <a:ea typeface="Calibri"/>
                <a:cs typeface="Calibri"/>
                <a:sym typeface="Calibri"/>
              </a:endParaRPr>
            </a:p>
          </p:txBody>
        </p:sp>
        <p:pic>
          <p:nvPicPr>
            <p:cNvPr id="8" name="Graphic 7" descr="Users">
              <a:extLst>
                <a:ext uri="{FF2B5EF4-FFF2-40B4-BE49-F238E27FC236}">
                  <a16:creationId xmlns:a16="http://schemas.microsoft.com/office/drawing/2014/main" id="{47AB9166-440F-0906-3FFF-6EF96FD8CAE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00677" y="256129"/>
              <a:ext cx="914400" cy="914400"/>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500"/>
                                        <p:tgtEl>
                                          <p:spTgt spid="11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9">
                                            <p:txEl>
                                              <p:pRg st="0" end="0"/>
                                            </p:txEl>
                                          </p:spTgt>
                                        </p:tgtEl>
                                        <p:attrNameLst>
                                          <p:attrName>style.visibility</p:attrName>
                                        </p:attrNameLst>
                                      </p:cBhvr>
                                      <p:to>
                                        <p:strVal val="visible"/>
                                      </p:to>
                                    </p:set>
                                    <p:animEffect transition="in" filter="fade">
                                      <p:cBhvr>
                                        <p:cTn id="21" dur="500"/>
                                        <p:tgtEl>
                                          <p:spTgt spid="119">
                                            <p:txEl>
                                              <p:pRg st="0" end="0"/>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19">
                                            <p:txEl>
                                              <p:pRg st="1" end="1"/>
                                            </p:txEl>
                                          </p:spTgt>
                                        </p:tgtEl>
                                        <p:attrNameLst>
                                          <p:attrName>style.visibility</p:attrName>
                                        </p:attrNameLst>
                                      </p:cBhvr>
                                      <p:to>
                                        <p:strVal val="visible"/>
                                      </p:to>
                                    </p:set>
                                    <p:animEffect transition="in" filter="fade">
                                      <p:cBhvr>
                                        <p:cTn id="25" dur="500"/>
                                        <p:tgtEl>
                                          <p:spTgt spid="1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500"/>
                                        <p:tgtEl>
                                          <p:spTgt spid="120"/>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par>
                                <p:cTn id="34" presetID="10" presetClass="entr" presetSubtype="0" fill="hold"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500"/>
                                        <p:tgtEl>
                                          <p:spTgt spid="11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fade">
                                      <p:cBhvr>
                                        <p:cTn id="40" dur="500"/>
                                        <p:tgtEl>
                                          <p:spTgt spid="121"/>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22">
                                            <p:txEl>
                                              <p:pRg st="0" end="0"/>
                                            </p:txEl>
                                          </p:spTgt>
                                        </p:tgtEl>
                                        <p:attrNameLst>
                                          <p:attrName>style.visibility</p:attrName>
                                        </p:attrNameLst>
                                      </p:cBhvr>
                                      <p:to>
                                        <p:strVal val="visible"/>
                                      </p:to>
                                    </p:set>
                                    <p:animEffect transition="in" filter="fade">
                                      <p:cBhvr>
                                        <p:cTn id="44" dur="500"/>
                                        <p:tgtEl>
                                          <p:spTgt spid="122">
                                            <p:txEl>
                                              <p:pRg st="0" end="0"/>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22">
                                            <p:txEl>
                                              <p:pRg st="1" end="1"/>
                                            </p:txEl>
                                          </p:spTgt>
                                        </p:tgtEl>
                                        <p:attrNameLst>
                                          <p:attrName>style.visibility</p:attrName>
                                        </p:attrNameLst>
                                      </p:cBhvr>
                                      <p:to>
                                        <p:strVal val="visible"/>
                                      </p:to>
                                    </p:set>
                                    <p:animEffect transition="in" filter="fade">
                                      <p:cBhvr>
                                        <p:cTn id="48" dur="500"/>
                                        <p:tgtEl>
                                          <p:spTgt spid="122">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fade">
                                      <p:cBhvr>
                                        <p:cTn id="56" dur="500"/>
                                        <p:tgtEl>
                                          <p:spTgt spid="123"/>
                                        </p:tgtEl>
                                      </p:cBhvr>
                                    </p:animEffect>
                                  </p:childTnLst>
                                </p:cTn>
                              </p:par>
                              <p:par>
                                <p:cTn id="57" presetID="10" presetClass="entr" presetSubtype="0" fill="hold" nodeType="withEffect">
                                  <p:stCondLst>
                                    <p:cond delay="0"/>
                                  </p:stCondLst>
                                  <p:childTnLst>
                                    <p:set>
                                      <p:cBhvr>
                                        <p:cTn id="58" dur="1" fill="hold">
                                          <p:stCondLst>
                                            <p:cond delay="0"/>
                                          </p:stCondLst>
                                        </p:cTn>
                                        <p:tgtEl>
                                          <p:spTgt spid="129"/>
                                        </p:tgtEl>
                                        <p:attrNameLst>
                                          <p:attrName>style.visibility</p:attrName>
                                        </p:attrNameLst>
                                      </p:cBhvr>
                                      <p:to>
                                        <p:strVal val="visible"/>
                                      </p:to>
                                    </p:set>
                                    <p:animEffect transition="in" filter="fade">
                                      <p:cBhvr>
                                        <p:cTn id="59" dur="500"/>
                                        <p:tgtEl>
                                          <p:spTgt spid="129"/>
                                        </p:tgtEl>
                                      </p:cBhvr>
                                    </p:animEffect>
                                  </p:childTnLst>
                                </p:cTn>
                              </p:par>
                              <p:par>
                                <p:cTn id="60" presetID="10" presetClass="entr" presetSubtype="0" fill="hold" nodeType="with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par>
                                <p:cTn id="63" presetID="10" presetClass="entr" presetSubtype="0" fill="hold" nodeType="withEffect">
                                  <p:stCondLst>
                                    <p:cond delay="0"/>
                                  </p:stCondLst>
                                  <p:childTnLst>
                                    <p:set>
                                      <p:cBhvr>
                                        <p:cTn id="64" dur="1" fill="hold">
                                          <p:stCondLst>
                                            <p:cond delay="0"/>
                                          </p:stCondLst>
                                        </p:cTn>
                                        <p:tgtEl>
                                          <p:spTgt spid="135"/>
                                        </p:tgtEl>
                                        <p:attrNameLst>
                                          <p:attrName>style.visibility</p:attrName>
                                        </p:attrNameLst>
                                      </p:cBhvr>
                                      <p:to>
                                        <p:strVal val="visible"/>
                                      </p:to>
                                    </p:set>
                                    <p:animEffect transition="in" filter="fade">
                                      <p:cBhvr>
                                        <p:cTn id="65" dur="500"/>
                                        <p:tgtEl>
                                          <p:spTgt spid="135"/>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25"/>
                                        </p:tgtEl>
                                        <p:attrNameLst>
                                          <p:attrName>style.visibility</p:attrName>
                                        </p:attrNameLst>
                                      </p:cBhvr>
                                      <p:to>
                                        <p:strVal val="visible"/>
                                      </p:to>
                                    </p:set>
                                    <p:animEffect transition="in" filter="fade">
                                      <p:cBhvr>
                                        <p:cTn id="69" dur="500"/>
                                        <p:tgtEl>
                                          <p:spTgt spid="125"/>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fade">
                                      <p:cBhvr>
                                        <p:cTn id="73" dur="500"/>
                                        <p:tgtEl>
                                          <p:spTgt spid="3">
                                            <p:txEl>
                                              <p:pRg st="0" end="0"/>
                                            </p:txEl>
                                          </p:spTgt>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fade">
                                      <p:cBhvr>
                                        <p:cTn id="7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1EAF8-8326-F04E-4E1C-1AE03CC2CB9B}"/>
              </a:ext>
            </a:extLst>
          </p:cNvPr>
          <p:cNvSpPr/>
          <p:nvPr/>
        </p:nvSpPr>
        <p:spPr>
          <a:xfrm rot="5400000">
            <a:off x="9263009" y="3271802"/>
            <a:ext cx="1455668" cy="253424"/>
          </a:xfrm>
          <a:prstGeom prst="rect">
            <a:avLst/>
          </a:prstGeom>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hueOff val="0"/>
              <a:satOff val="0"/>
              <a:lumOff val="0"/>
              <a:alphaOff val="0"/>
            </a:schemeClr>
          </a:fontRef>
        </p:style>
      </p:sp>
      <p:graphicFrame>
        <p:nvGraphicFramePr>
          <p:cNvPr id="5" name="Diagram 4">
            <a:extLst>
              <a:ext uri="{FF2B5EF4-FFF2-40B4-BE49-F238E27FC236}">
                <a16:creationId xmlns:a16="http://schemas.microsoft.com/office/drawing/2014/main" id="{480EE21A-A4A5-C275-DD13-44CDE5BB2013}"/>
              </a:ext>
            </a:extLst>
          </p:cNvPr>
          <p:cNvGraphicFramePr/>
          <p:nvPr>
            <p:extLst>
              <p:ext uri="{D42A27DB-BD31-4B8C-83A1-F6EECF244321}">
                <p14:modId xmlns:p14="http://schemas.microsoft.com/office/powerpoint/2010/main" val="4189938964"/>
              </p:ext>
            </p:extLst>
          </p:nvPr>
        </p:nvGraphicFramePr>
        <p:xfrm>
          <a:off x="0" y="535517"/>
          <a:ext cx="12192000" cy="591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60F826EF-FE8A-9451-FD53-BC38E2782582}"/>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47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71511-FB73-5F0F-18BA-B976ED95CAF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932D5C-90B9-5D22-C285-BF3BFFB19FE5}"/>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81A29E0-D9BE-8212-64D5-E64D4FC177E8}"/>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2E34F950-4586-5DB1-4C24-2BECADE6B73E}"/>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4E70C457-F4BC-79B8-14C2-C48E4990D95B}"/>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F454808-CA7F-06C1-CDDC-F0285B177A5F}"/>
              </a:ext>
            </a:extLst>
          </p:cNvPr>
          <p:cNvSpPr/>
          <p:nvPr/>
        </p:nvSpPr>
        <p:spPr>
          <a:xfrm>
            <a:off x="474353" y="800661"/>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1. </a:t>
            </a:r>
            <a:r>
              <a:rPr lang="vi-VN"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Phân công nhiệm vụ cho các thành viên Tổ bầu cử</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215B0C28-028B-1335-D1DB-4DAD5B2D7583}"/>
              </a:ext>
            </a:extLst>
          </p:cNvPr>
          <p:cNvSpPr/>
          <p:nvPr/>
        </p:nvSpPr>
        <p:spPr>
          <a:xfrm>
            <a:off x="474353" y="1440300"/>
            <a:ext cx="11530264" cy="5011885"/>
          </a:xfrm>
          <a:prstGeom prst="rect">
            <a:avLst/>
          </a:prstGeom>
        </p:spPr>
        <p:txBody>
          <a:bodyPr wrap="square">
            <a:spAutoFit/>
          </a:bodyPr>
          <a:lstStyle/>
          <a:p>
            <a:pPr algn="ctr"/>
            <a:r>
              <a:rPr lang="en-US" sz="2917" b="1" i="1" spc="-133" dirty="0">
                <a:solidFill>
                  <a:srgbClr val="FF0000"/>
                </a:solidFill>
                <a:latin typeface="Times New Roman" panose="02020603050405020304" pitchFamily="18" charset="0"/>
                <a:cs typeface="Times New Roman" panose="02020603050405020304" pitchFamily="18" charset="0"/>
              </a:rPr>
              <a:t>“</a:t>
            </a:r>
            <a:r>
              <a:rPr lang="vi-VN" sz="2917" b="1" i="1" spc="-133" dirty="0">
                <a:solidFill>
                  <a:srgbClr val="FF0000"/>
                </a:solidFill>
                <a:latin typeface="Times New Roman" panose="02020603050405020304" pitchFamily="18" charset="0"/>
                <a:cs typeface="Times New Roman" panose="02020603050405020304" pitchFamily="18" charset="0"/>
              </a:rPr>
              <a:t>6 rõ: rõ người, rõ việc, rõ thời gian, rõ trách nhiệm, rõ sản phẩm, rõ thẩm quyền</a:t>
            </a:r>
            <a:r>
              <a:rPr lang="en-US" sz="2917" b="1" i="1" spc="-133" dirty="0">
                <a:solidFill>
                  <a:srgbClr val="FF0000"/>
                </a:solidFill>
                <a:latin typeface="Times New Roman" panose="02020603050405020304" pitchFamily="18" charset="0"/>
                <a:cs typeface="Times New Roman" panose="02020603050405020304" pitchFamily="18" charset="0"/>
              </a:rPr>
              <a:t>”</a:t>
            </a:r>
          </a:p>
          <a:p>
            <a:r>
              <a:rPr lang="en-US" sz="4167" dirty="0">
                <a:solidFill>
                  <a:srgbClr val="7030A0"/>
                </a:solidFill>
                <a:latin typeface="Times New Roman" panose="02020603050405020304" pitchFamily="18" charset="0"/>
                <a:cs typeface="Times New Roman" panose="02020603050405020304" pitchFamily="18" charset="0"/>
              </a:rPr>
              <a:t>👤</a:t>
            </a:r>
            <a:r>
              <a:rPr lang="en-US" sz="2917" dirty="0">
                <a:solidFill>
                  <a:srgbClr val="002060"/>
                </a:solidFill>
                <a:latin typeface="Times New Roman" panose="02020603050405020304" pitchFamily="18" charset="0"/>
                <a:cs typeface="Times New Roman" panose="02020603050405020304" pitchFamily="18" charset="0"/>
              </a:rPr>
              <a:t> </a:t>
            </a:r>
            <a:r>
              <a:rPr lang="vi-VN" sz="2917" b="1" dirty="0">
                <a:solidFill>
                  <a:srgbClr val="002060"/>
                </a:solidFill>
                <a:latin typeface="Times New Roman" panose="02020603050405020304" pitchFamily="18" charset="0"/>
                <a:cs typeface="Times New Roman" panose="02020603050405020304" pitchFamily="18" charset="0"/>
              </a:rPr>
              <a:t>Tổ trưởng</a:t>
            </a:r>
            <a:r>
              <a:rPr lang="vi-VN" sz="2917" dirty="0">
                <a:solidFill>
                  <a:srgbClr val="002060"/>
                </a:solidFill>
                <a:latin typeface="Times New Roman" panose="02020603050405020304" pitchFamily="18" charset="0"/>
                <a:cs typeface="Times New Roman" panose="02020603050405020304" pitchFamily="18" charset="0"/>
              </a:rPr>
              <a:t>: chỉ đạo chung, bỏ phiếu và kiểm phiếu.</a:t>
            </a:r>
          </a:p>
          <a:p>
            <a:r>
              <a:rPr lang="en-US" sz="4167" dirty="0">
                <a:solidFill>
                  <a:srgbClr val="FFC000"/>
                </a:solidFill>
                <a:latin typeface="Times New Roman" panose="02020603050405020304" pitchFamily="18" charset="0"/>
                <a:cs typeface="Times New Roman" panose="02020603050405020304" pitchFamily="18" charset="0"/>
              </a:rPr>
              <a:t>📂</a:t>
            </a:r>
            <a:r>
              <a:rPr lang="en-US" sz="2917" dirty="0">
                <a:solidFill>
                  <a:srgbClr val="002060"/>
                </a:solidFill>
                <a:latin typeface="Times New Roman" panose="02020603050405020304" pitchFamily="18" charset="0"/>
                <a:cs typeface="Times New Roman" panose="02020603050405020304" pitchFamily="18" charset="0"/>
              </a:rPr>
              <a:t> </a:t>
            </a:r>
            <a:r>
              <a:rPr lang="vi-VN" sz="2917" b="1" dirty="0">
                <a:solidFill>
                  <a:srgbClr val="002060"/>
                </a:solidFill>
                <a:latin typeface="Times New Roman" panose="02020603050405020304" pitchFamily="18" charset="0"/>
                <a:cs typeface="Times New Roman" panose="02020603050405020304" pitchFamily="18" charset="0"/>
              </a:rPr>
              <a:t>Thư ký</a:t>
            </a:r>
            <a:r>
              <a:rPr lang="vi-VN" sz="2917" dirty="0">
                <a:solidFill>
                  <a:srgbClr val="002060"/>
                </a:solidFill>
                <a:latin typeface="Times New Roman" panose="02020603050405020304" pitchFamily="18" charset="0"/>
                <a:cs typeface="Times New Roman" panose="02020603050405020304" pitchFamily="18" charset="0"/>
              </a:rPr>
              <a:t>: quản lý tài liệu, phiếu, con dấu, biên bản.</a:t>
            </a:r>
            <a:endParaRPr lang="en-US" sz="2917" dirty="0">
              <a:solidFill>
                <a:srgbClr val="002060"/>
              </a:solidFill>
              <a:latin typeface="Times New Roman" panose="02020603050405020304" pitchFamily="18" charset="0"/>
              <a:cs typeface="Times New Roman" panose="02020603050405020304" pitchFamily="18" charset="0"/>
            </a:endParaRPr>
          </a:p>
          <a:p>
            <a:pPr>
              <a:spcBef>
                <a:spcPts val="1200"/>
              </a:spcBef>
            </a:pPr>
            <a:r>
              <a:rPr lang="en-US" sz="2917" b="1" dirty="0">
                <a:solidFill>
                  <a:srgbClr val="002060"/>
                </a:solidFill>
                <a:latin typeface="Times New Roman" panose="02020603050405020304" pitchFamily="18" charset="0"/>
                <a:cs typeface="Times New Roman" panose="02020603050405020304" pitchFamily="18" charset="0"/>
              </a:rPr>
              <a:t> </a:t>
            </a:r>
            <a:r>
              <a:rPr lang="vi-VN" sz="2917" b="1" dirty="0">
                <a:solidFill>
                  <a:srgbClr val="002060"/>
                </a:solidFill>
                <a:latin typeface="Times New Roman" panose="02020603050405020304" pitchFamily="18" charset="0"/>
                <a:cs typeface="Times New Roman" panose="02020603050405020304" pitchFamily="18" charset="0"/>
              </a:rPr>
              <a:t>        </a:t>
            </a:r>
            <a:r>
              <a:rPr lang="en-US" sz="2917" b="1" dirty="0">
                <a:solidFill>
                  <a:srgbClr val="002060"/>
                </a:solidFill>
                <a:latin typeface="Times New Roman" panose="02020603050405020304" pitchFamily="18" charset="0"/>
                <a:cs typeface="Times New Roman" panose="02020603050405020304" pitchFamily="18" charset="0"/>
              </a:rPr>
              <a:t>Thành </a:t>
            </a:r>
            <a:r>
              <a:rPr lang="en-US" sz="2917" b="1" dirty="0" err="1">
                <a:solidFill>
                  <a:srgbClr val="002060"/>
                </a:solidFill>
                <a:latin typeface="Times New Roman" panose="02020603050405020304" pitchFamily="18" charset="0"/>
                <a:cs typeface="Times New Roman" panose="02020603050405020304" pitchFamily="18" charset="0"/>
              </a:rPr>
              <a:t>viên</a:t>
            </a:r>
            <a:r>
              <a:rPr lang="en-US" sz="2917" b="1" dirty="0">
                <a:solidFill>
                  <a:srgbClr val="002060"/>
                </a:solidFill>
                <a:latin typeface="Times New Roman" panose="02020603050405020304" pitchFamily="18" charset="0"/>
                <a:cs typeface="Times New Roman" panose="02020603050405020304" pitchFamily="18" charset="0"/>
              </a:rPr>
              <a:t> T</a:t>
            </a:r>
            <a:r>
              <a:rPr lang="vi-VN" sz="2917" b="1" dirty="0">
                <a:solidFill>
                  <a:srgbClr val="002060"/>
                </a:solidFill>
                <a:latin typeface="Times New Roman" panose="02020603050405020304" pitchFamily="18" charset="0"/>
                <a:cs typeface="Times New Roman" panose="02020603050405020304" pitchFamily="18" charset="0"/>
              </a:rPr>
              <a:t>BC</a:t>
            </a:r>
            <a:r>
              <a:rPr lang="en-US" sz="2917" b="1" dirty="0">
                <a:solidFill>
                  <a:srgbClr val="002060"/>
                </a:solidFill>
                <a:latin typeface="Times New Roman" panose="02020603050405020304" pitchFamily="18" charset="0"/>
                <a:cs typeface="Times New Roman" panose="02020603050405020304" pitchFamily="18" charset="0"/>
              </a:rPr>
              <a:t> </a:t>
            </a:r>
            <a:r>
              <a:rPr lang="vi-VN" sz="2917" b="1" dirty="0">
                <a:solidFill>
                  <a:srgbClr val="002060"/>
                </a:solidFill>
                <a:latin typeface="Times New Roman" panose="02020603050405020304" pitchFamily="18" charset="0"/>
                <a:cs typeface="Times New Roman" panose="02020603050405020304" pitchFamily="18" charset="0"/>
              </a:rPr>
              <a:t>có </a:t>
            </a:r>
            <a:r>
              <a:rPr lang="en-US" sz="2917" b="1" dirty="0" err="1">
                <a:solidFill>
                  <a:srgbClr val="002060"/>
                </a:solidFill>
                <a:latin typeface="Times New Roman" panose="02020603050405020304" pitchFamily="18" charset="0"/>
                <a:cs typeface="Times New Roman" panose="02020603050405020304" pitchFamily="18" charset="0"/>
              </a:rPr>
              <a:t>nhiệm</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vụ</a:t>
            </a:r>
            <a:r>
              <a:rPr lang="en-US" sz="2917" b="1" dirty="0">
                <a:solidFill>
                  <a:srgbClr val="002060"/>
                </a:solidFill>
                <a:latin typeface="Times New Roman" panose="02020603050405020304" pitchFamily="18" charset="0"/>
                <a:cs typeface="Times New Roman" panose="02020603050405020304" pitchFamily="18" charset="0"/>
              </a:rPr>
              <a:t> </a:t>
            </a:r>
            <a:r>
              <a:rPr lang="en-US" sz="2917" b="1" dirty="0" err="1">
                <a:solidFill>
                  <a:srgbClr val="002060"/>
                </a:solidFill>
                <a:latin typeface="Times New Roman" panose="02020603050405020304" pitchFamily="18" charset="0"/>
                <a:cs typeface="Times New Roman" panose="02020603050405020304" pitchFamily="18" charset="0"/>
              </a:rPr>
              <a:t>sau</a:t>
            </a:r>
            <a:r>
              <a:rPr lang="en-US" sz="2917" b="1" dirty="0">
                <a:solidFill>
                  <a:srgbClr val="002060"/>
                </a:solidFill>
                <a:latin typeface="Times New Roman" panose="02020603050405020304" pitchFamily="18" charset="0"/>
                <a:cs typeface="Times New Roman" panose="02020603050405020304" pitchFamily="18" charset="0"/>
              </a:rPr>
              <a:t>:</a:t>
            </a:r>
            <a:endParaRPr lang="vi-VN" sz="2917" b="1" dirty="0">
              <a:solidFill>
                <a:srgbClr val="002060"/>
              </a:solidFill>
              <a:latin typeface="Times New Roman" panose="02020603050405020304" pitchFamily="18" charset="0"/>
              <a:cs typeface="Times New Roman" panose="02020603050405020304" pitchFamily="18" charset="0"/>
            </a:endParaRPr>
          </a:p>
          <a:p>
            <a:r>
              <a:rPr lang="vi-VN" sz="2500" dirty="0">
                <a:solidFill>
                  <a:schemeClr val="accent2">
                    <a:lumMod val="75000"/>
                  </a:schemeClr>
                </a:solidFill>
                <a:latin typeface="Times New Roman" panose="02020603050405020304" pitchFamily="18" charset="0"/>
                <a:cs typeface="Times New Roman" panose="02020603050405020304" pitchFamily="18" charset="0"/>
              </a:rPr>
              <a:t>             </a:t>
            </a:r>
            <a:r>
              <a:rPr lang="en-US" sz="25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a:solidFill>
                  <a:schemeClr val="accent2">
                    <a:lumMod val="75000"/>
                  </a:schemeClr>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Trang trí</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hành ngoài phòng bỏ phiếu</a:t>
            </a: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chemeClr val="accent1"/>
                </a:solidFill>
              </a:rPr>
              <a:t>✔️</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Kiểm tra thẻ, đối chiếu danh sách, phát phiếu</a:t>
            </a:r>
          </a:p>
          <a:p>
            <a:r>
              <a:rPr lang="vi-VN"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Hướng dẫn viết phiếu, bỏ phiếu</a:t>
            </a:r>
          </a:p>
          <a:p>
            <a:r>
              <a:rPr lang="vi-VN" sz="2800" dirty="0">
                <a:solidFill>
                  <a:srgbClr val="00B0F0"/>
                </a:solidFill>
                <a:latin typeface="Times New Roman" panose="02020603050405020304" pitchFamily="18" charset="0"/>
                <a:cs typeface="Times New Roman" panose="02020603050405020304" pitchFamily="18" charset="0"/>
              </a:rPr>
              <a:t>            </a:t>
            </a:r>
            <a:r>
              <a:rPr lang="en-US" sz="2800" dirty="0">
                <a:solidFill>
                  <a:srgbClr val="00B0F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Trực hòm phiếu, đóng dấu “Đã bỏ phiếu”</a:t>
            </a:r>
          </a:p>
          <a:p>
            <a:r>
              <a:rPr lang="vi-VN"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a:solidFill>
                  <a:schemeClr val="accent4">
                    <a:lumMod val="50000"/>
                  </a:schemeClr>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Bảo đảm an ninh, trật tự</a:t>
            </a:r>
          </a:p>
          <a:p>
            <a:r>
              <a:rPr lang="vi-VN"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Đôn đốc, thông báo cử tri đi bầu</a:t>
            </a:r>
          </a:p>
        </p:txBody>
      </p:sp>
      <p:pic>
        <p:nvPicPr>
          <p:cNvPr id="7" name="Picture 6">
            <a:extLst>
              <a:ext uri="{FF2B5EF4-FFF2-40B4-BE49-F238E27FC236}">
                <a16:creationId xmlns:a16="http://schemas.microsoft.com/office/drawing/2014/main" id="{97E0A623-AC47-CDA7-4B8A-0A92A68DD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53" y="3169247"/>
            <a:ext cx="841236" cy="917851"/>
          </a:xfrm>
          <a:prstGeom prst="rect">
            <a:avLst/>
          </a:prstGeom>
          <a:ln>
            <a:noFill/>
          </a:ln>
          <a:effectLst>
            <a:softEdge rad="112500"/>
          </a:effectLst>
        </p:spPr>
      </p:pic>
      <p:pic>
        <p:nvPicPr>
          <p:cNvPr id="9" name="Picture 8">
            <a:extLst>
              <a:ext uri="{FF2B5EF4-FFF2-40B4-BE49-F238E27FC236}">
                <a16:creationId xmlns:a16="http://schemas.microsoft.com/office/drawing/2014/main" id="{36033091-AE44-AECE-B15A-2339BA49B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707" y="4353535"/>
            <a:ext cx="2339282" cy="2286000"/>
          </a:xfrm>
          <a:prstGeom prst="rect">
            <a:avLst/>
          </a:prstGeom>
        </p:spPr>
      </p:pic>
    </p:spTree>
    <p:extLst>
      <p:ext uri="{BB962C8B-B14F-4D97-AF65-F5344CB8AC3E}">
        <p14:creationId xmlns:p14="http://schemas.microsoft.com/office/powerpoint/2010/main" val="855574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F5CD-14DF-F7FF-825B-96DFCB12A50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5756A66-8E75-7B92-E4CA-BB6964224D91}"/>
              </a:ext>
            </a:extLst>
          </p:cNvPr>
          <p:cNvSpPr/>
          <p:nvPr/>
        </p:nvSpPr>
        <p:spPr>
          <a:xfrm>
            <a:off x="298754" y="0"/>
            <a:ext cx="117058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 công việc chuẩn bị trước ngày bầu cử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C8591EB-EFF0-BB03-D062-7246138FE4F1}"/>
              </a:ext>
            </a:extLst>
          </p:cNvPr>
          <p:cNvSpPr/>
          <p:nvPr/>
        </p:nvSpPr>
        <p:spPr>
          <a:xfrm rot="16200000">
            <a:off x="10115150" y="-1301350"/>
            <a:ext cx="775504" cy="33782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 name="Straight Connector 2">
            <a:extLst>
              <a:ext uri="{FF2B5EF4-FFF2-40B4-BE49-F238E27FC236}">
                <a16:creationId xmlns:a16="http://schemas.microsoft.com/office/drawing/2014/main" id="{70EE356C-C523-3F44-EFA4-E4D134139416}"/>
              </a:ext>
            </a:extLst>
          </p:cNvPr>
          <p:cNvCxnSpPr/>
          <p:nvPr/>
        </p:nvCxnSpPr>
        <p:spPr>
          <a:xfrm flipH="1">
            <a:off x="2725420" y="760265"/>
            <a:ext cx="944745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 0">
            <a:extLst>
              <a:ext uri="{FF2B5EF4-FFF2-40B4-BE49-F238E27FC236}">
                <a16:creationId xmlns:a16="http://schemas.microsoft.com/office/drawing/2014/main" id="{12DA9088-F00B-3F46-3ECE-75748CD6EFD4}"/>
              </a:ext>
            </a:extLst>
          </p:cNvPr>
          <p:cNvSpPr/>
          <p:nvPr/>
        </p:nvSpPr>
        <p:spPr>
          <a:xfrm>
            <a:off x="8983884" y="218465"/>
            <a:ext cx="3208116" cy="372717"/>
          </a:xfrm>
          <a:prstGeom prst="rect">
            <a:avLst/>
          </a:prstGeom>
          <a:noFill/>
          <a:ln/>
        </p:spPr>
        <p:txBody>
          <a:bodyPr wrap="none" lIns="0" tIns="0" rIns="0" bIns="0" rtlCol="0" anchor="t"/>
          <a:lstStyle/>
          <a:p>
            <a:pPr>
              <a:lnSpc>
                <a:spcPts val="3208"/>
              </a:lnSpc>
            </a:pP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Mục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1.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7368FC-46E5-F9C6-DD64-BFAF71A30C16}"/>
              </a:ext>
            </a:extLst>
          </p:cNvPr>
          <p:cNvSpPr/>
          <p:nvPr/>
        </p:nvSpPr>
        <p:spPr>
          <a:xfrm>
            <a:off x="486875" y="809647"/>
            <a:ext cx="11916307" cy="596510"/>
          </a:xfrm>
          <a:prstGeom prst="rect">
            <a:avLst/>
          </a:prstGeom>
        </p:spPr>
        <p:txBody>
          <a:bodyPr wrap="square">
            <a:spAutoFit/>
          </a:bodyPr>
          <a:lstStyle/>
          <a:p>
            <a:pPr>
              <a:lnSpc>
                <a:spcPts val="4167"/>
              </a:lnSpc>
              <a:spcBef>
                <a:spcPts val="833"/>
              </a:spcBef>
              <a:spcAft>
                <a:spcPts val="833"/>
              </a:spcAft>
            </a:pPr>
            <a:r>
              <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2. </a:t>
            </a:r>
            <a:r>
              <a:rPr lang="vi-VN" sz="3333" b="1" dirty="0">
                <a:solidFill>
                  <a:srgbClr val="403CCF"/>
                </a:solidFill>
                <a:latin typeface="Times New Roman" panose="02020603050405020304" pitchFamily="18" charset="0"/>
                <a:ea typeface="Libre Baskerville" pitchFamily="34" charset="-122"/>
                <a:cs typeface="Times New Roman" panose="02020603050405020304" pitchFamily="18" charset="0"/>
              </a:rPr>
              <a:t>Nhận tài liệu liên quan đến công tác bầu cử của Tổ bầu cử</a:t>
            </a:r>
            <a:endParaRPr lang="en-US" sz="3333"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5" name="Rectangle 4">
            <a:extLst>
              <a:ext uri="{FF2B5EF4-FFF2-40B4-BE49-F238E27FC236}">
                <a16:creationId xmlns:a16="http://schemas.microsoft.com/office/drawing/2014/main" id="{28F7797A-79F3-2C0A-69E3-F79981B85557}"/>
              </a:ext>
            </a:extLst>
          </p:cNvPr>
          <p:cNvSpPr/>
          <p:nvPr/>
        </p:nvSpPr>
        <p:spPr>
          <a:xfrm>
            <a:off x="697319" y="1351447"/>
            <a:ext cx="11705863" cy="5479192"/>
          </a:xfrm>
          <a:prstGeom prst="rect">
            <a:avLst/>
          </a:prstGeom>
        </p:spPr>
        <p:txBody>
          <a:bodyPr wrap="square">
            <a:spAutoFit/>
          </a:bodyPr>
          <a:lstStyle/>
          <a:p>
            <a:r>
              <a:rPr lang="en-US" sz="2917" b="1"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Tổ bầu cử nh</a:t>
            </a:r>
            <a:r>
              <a:rPr lang="en-US" sz="2917" dirty="0" err="1">
                <a:latin typeface="Times New Roman" panose="02020603050405020304" pitchFamily="18" charset="0"/>
                <a:cs typeface="Times New Roman" panose="02020603050405020304" pitchFamily="18" charset="0"/>
              </a:rPr>
              <a:t>ận</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từ</a:t>
            </a:r>
            <a:r>
              <a:rPr lang="en-US" sz="2917" dirty="0">
                <a:latin typeface="Times New Roman" panose="02020603050405020304" pitchFamily="18" charset="0"/>
                <a:cs typeface="Times New Roman" panose="02020603050405020304" pitchFamily="18" charset="0"/>
              </a:rPr>
              <a:t> UBND </a:t>
            </a:r>
            <a:r>
              <a:rPr lang="en-US" sz="2917" dirty="0" err="1">
                <a:latin typeface="Times New Roman" panose="02020603050405020304" pitchFamily="18" charset="0"/>
                <a:cs typeface="Times New Roman" panose="02020603050405020304" pitchFamily="18" charset="0"/>
              </a:rPr>
              <a:t>cấp</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xã</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và</a:t>
            </a:r>
            <a:r>
              <a:rPr lang="en-US" sz="2917" dirty="0">
                <a:latin typeface="Times New Roman" panose="02020603050405020304" pitchFamily="18" charset="0"/>
                <a:cs typeface="Times New Roman" panose="02020603050405020304" pitchFamily="18" charset="0"/>
              </a:rPr>
              <a:t> Ban </a:t>
            </a:r>
            <a:r>
              <a:rPr lang="en-US" sz="2917" dirty="0" err="1">
                <a:latin typeface="Times New Roman" panose="02020603050405020304" pitchFamily="18" charset="0"/>
                <a:cs typeface="Times New Roman" panose="02020603050405020304" pitchFamily="18" charset="0"/>
              </a:rPr>
              <a:t>bầu</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cử</a:t>
            </a:r>
            <a:r>
              <a:rPr lang="en-US" sz="2917" dirty="0">
                <a:latin typeface="Times New Roman" panose="02020603050405020304" pitchFamily="18" charset="0"/>
                <a:cs typeface="Times New Roman" panose="02020603050405020304" pitchFamily="18" charset="0"/>
              </a:rPr>
              <a:t>:</a:t>
            </a:r>
            <a:endParaRPr lang="vi-VN" sz="2917" dirty="0">
              <a:latin typeface="Times New Roman" panose="02020603050405020304" pitchFamily="18" charset="0"/>
              <a:cs typeface="Times New Roman" panose="02020603050405020304" pitchFamily="18" charset="0"/>
            </a:endParaRP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Thẻ cử tri</a:t>
            </a:r>
            <a:endParaRPr lang="en-US" sz="2917" dirty="0">
              <a:latin typeface="Times New Roman" panose="02020603050405020304" pitchFamily="18" charset="0"/>
              <a:cs typeface="Times New Roman" panose="02020603050405020304" pitchFamily="18" charset="0"/>
            </a:endParaRP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Phiếu bầu</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theo</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danh</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sách</a:t>
            </a:r>
            <a:r>
              <a:rPr lang="vi-VN" sz="2917" dirty="0">
                <a:latin typeface="Times New Roman" panose="02020603050405020304" pitchFamily="18" charset="0"/>
                <a:cs typeface="Times New Roman" panose="02020603050405020304" pitchFamily="18" charset="0"/>
              </a:rPr>
              <a:t> + phiếu dự phòng</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Con dấu Tổ bầu cử và dấu “Đã bỏ phiếu”</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Danh sách cử tri</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Danh sách &amp; tiểu sử người ứng cử</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Biên bản, biểu mẫu</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Nội quy, thể lệ, tiêu chuẩn, diễn văn khai mạc</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Phù hiệu thành viên</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a:t>
            </a:r>
            <a:r>
              <a:rPr lang="vi-VN" sz="2917" dirty="0">
                <a:latin typeface="Times New Roman" panose="02020603050405020304" pitchFamily="18" charset="0"/>
                <a:cs typeface="Times New Roman" panose="02020603050405020304" pitchFamily="18" charset="0"/>
              </a:rPr>
              <a:t>Văn phòng phẩm</a:t>
            </a:r>
            <a:r>
              <a:rPr lang="en-US" sz="2917" dirty="0">
                <a:latin typeface="Times New Roman" panose="02020603050405020304" pitchFamily="18" charset="0"/>
                <a:cs typeface="Times New Roman" panose="02020603050405020304" pitchFamily="18" charset="0"/>
              </a:rPr>
              <a:t> </a:t>
            </a:r>
            <a:r>
              <a:rPr lang="en-US" sz="2917" i="1" dirty="0">
                <a:latin typeface="Times New Roman" panose="02020603050405020304" pitchFamily="18" charset="0"/>
                <a:cs typeface="Times New Roman" panose="02020603050405020304" pitchFamily="18" charset="0"/>
              </a:rPr>
              <a:t>(</a:t>
            </a:r>
            <a:r>
              <a:rPr lang="en-US" sz="2917" i="1" dirty="0" err="1">
                <a:latin typeface="Times New Roman" panose="02020603050405020304" pitchFamily="18" charset="0"/>
                <a:cs typeface="Times New Roman" panose="02020603050405020304" pitchFamily="18" charset="0"/>
              </a:rPr>
              <a:t>bút</a:t>
            </a:r>
            <a:r>
              <a:rPr lang="en-US" sz="2917" i="1" dirty="0">
                <a:latin typeface="Times New Roman" panose="02020603050405020304" pitchFamily="18" charset="0"/>
                <a:cs typeface="Times New Roman" panose="02020603050405020304" pitchFamily="18" charset="0"/>
              </a:rPr>
              <a:t>, </a:t>
            </a:r>
            <a:r>
              <a:rPr lang="en-US" sz="2917" i="1" dirty="0" err="1">
                <a:latin typeface="Times New Roman" panose="02020603050405020304" pitchFamily="18" charset="0"/>
                <a:cs typeface="Times New Roman" panose="02020603050405020304" pitchFamily="18" charset="0"/>
              </a:rPr>
              <a:t>giấy</a:t>
            </a:r>
            <a:r>
              <a:rPr lang="en-US" sz="2917" i="1" dirty="0">
                <a:latin typeface="Times New Roman" panose="02020603050405020304" pitchFamily="18" charset="0"/>
                <a:cs typeface="Times New Roman" panose="02020603050405020304" pitchFamily="18" charset="0"/>
              </a:rPr>
              <a:t>, </a:t>
            </a:r>
            <a:r>
              <a:rPr lang="en-US" sz="2917" i="1" dirty="0" err="1">
                <a:latin typeface="Times New Roman" panose="02020603050405020304" pitchFamily="18" charset="0"/>
                <a:cs typeface="Times New Roman" panose="02020603050405020304" pitchFamily="18" charset="0"/>
              </a:rPr>
              <a:t>kéo</a:t>
            </a:r>
            <a:r>
              <a:rPr lang="en-US" sz="2917" i="1" dirty="0">
                <a:latin typeface="Times New Roman" panose="02020603050405020304" pitchFamily="18" charset="0"/>
                <a:cs typeface="Times New Roman" panose="02020603050405020304" pitchFamily="18" charset="0"/>
              </a:rPr>
              <a:t>, </a:t>
            </a:r>
            <a:r>
              <a:rPr lang="en-US" sz="2917" i="1" dirty="0" err="1">
                <a:latin typeface="Times New Roman" panose="02020603050405020304" pitchFamily="18" charset="0"/>
                <a:cs typeface="Times New Roman" panose="02020603050405020304" pitchFamily="18" charset="0"/>
              </a:rPr>
              <a:t>thước</a:t>
            </a:r>
            <a:r>
              <a:rPr lang="en-US" sz="2917" i="1" dirty="0">
                <a:latin typeface="Times New Roman" panose="02020603050405020304" pitchFamily="18" charset="0"/>
                <a:cs typeface="Times New Roman" panose="02020603050405020304" pitchFamily="18" charset="0"/>
              </a:rPr>
              <a:t>, </a:t>
            </a:r>
            <a:r>
              <a:rPr lang="en-US" sz="2917" i="1" dirty="0" err="1">
                <a:latin typeface="Times New Roman" panose="02020603050405020304" pitchFamily="18" charset="0"/>
                <a:cs typeface="Times New Roman" panose="02020603050405020304" pitchFamily="18" charset="0"/>
              </a:rPr>
              <a:t>keo</a:t>
            </a:r>
            <a:r>
              <a:rPr lang="en-US" sz="2917" i="1" dirty="0">
                <a:latin typeface="Times New Roman" panose="02020603050405020304" pitchFamily="18" charset="0"/>
                <a:cs typeface="Times New Roman" panose="02020603050405020304" pitchFamily="18" charset="0"/>
              </a:rPr>
              <a:t>, </a:t>
            </a:r>
            <a:r>
              <a:rPr lang="en-US" sz="2917" i="1" dirty="0" err="1">
                <a:latin typeface="Times New Roman" panose="02020603050405020304" pitchFamily="18" charset="0"/>
                <a:cs typeface="Times New Roman" panose="02020603050405020304" pitchFamily="18" charset="0"/>
              </a:rPr>
              <a:t>mực</a:t>
            </a:r>
            <a:r>
              <a:rPr lang="en-US" sz="2917" i="1" dirty="0">
                <a:latin typeface="Times New Roman" panose="02020603050405020304" pitchFamily="18" charset="0"/>
                <a:cs typeface="Times New Roman" panose="02020603050405020304" pitchFamily="18" charset="0"/>
              </a:rPr>
              <a:t>,…)</a:t>
            </a:r>
          </a:p>
          <a:p>
            <a:pPr marL="428608" indent="-428608">
              <a:buFont typeface="+mj-lt"/>
              <a:buAutoNum type="arabicPeriod"/>
            </a:pPr>
            <a:r>
              <a:rPr lang="en-US" sz="2917" dirty="0">
                <a:latin typeface="Times New Roman" panose="02020603050405020304" pitchFamily="18" charset="0"/>
                <a:cs typeface="Times New Roman" panose="02020603050405020304" pitchFamily="18" charset="0"/>
              </a:rPr>
              <a:t> Các </a:t>
            </a:r>
            <a:r>
              <a:rPr lang="en-US" sz="2917" dirty="0" err="1">
                <a:latin typeface="Times New Roman" panose="02020603050405020304" pitchFamily="18" charset="0"/>
                <a:cs typeface="Times New Roman" panose="02020603050405020304" pitchFamily="18" charset="0"/>
              </a:rPr>
              <a:t>tài</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liệu</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vật</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phẩm</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khác</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theo</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hướng</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dẫn</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cơ</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quan</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có</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thẩm</a:t>
            </a:r>
            <a:r>
              <a:rPr lang="en-US" sz="2917" dirty="0">
                <a:latin typeface="Times New Roman" panose="02020603050405020304" pitchFamily="18" charset="0"/>
                <a:cs typeface="Times New Roman" panose="02020603050405020304" pitchFamily="18" charset="0"/>
              </a:rPr>
              <a:t> </a:t>
            </a:r>
            <a:r>
              <a:rPr lang="en-US" sz="2917" dirty="0" err="1">
                <a:latin typeface="Times New Roman" panose="02020603050405020304" pitchFamily="18" charset="0"/>
                <a:cs typeface="Times New Roman" panose="02020603050405020304" pitchFamily="18" charset="0"/>
              </a:rPr>
              <a:t>quyền</a:t>
            </a:r>
            <a:r>
              <a:rPr lang="en-US" sz="2917" dirty="0">
                <a:latin typeface="Times New Roman" panose="02020603050405020304" pitchFamily="18" charset="0"/>
                <a:cs typeface="Times New Roman" panose="02020603050405020304" pitchFamily="18" charset="0"/>
              </a:rPr>
              <a:t>.</a:t>
            </a:r>
            <a:endParaRPr lang="vi-VN" sz="2917" dirty="0">
              <a:latin typeface="Times New Roman" panose="02020603050405020304" pitchFamily="18" charset="0"/>
              <a:cs typeface="Times New Roman" panose="02020603050405020304" pitchFamily="18" charset="0"/>
            </a:endParaRPr>
          </a:p>
          <a:p>
            <a:r>
              <a:rPr lang="en-US" sz="2917" dirty="0">
                <a:solidFill>
                  <a:srgbClr val="FF0000"/>
                </a:solidFill>
                <a:latin typeface="Times New Roman" panose="02020603050405020304" pitchFamily="18" charset="0"/>
                <a:cs typeface="Times New Roman" panose="02020603050405020304" pitchFamily="18" charset="0"/>
              </a:rPr>
              <a:t>📌 </a:t>
            </a:r>
            <a:r>
              <a:rPr lang="en-US" sz="2750" b="1" dirty="0" err="1">
                <a:solidFill>
                  <a:srgbClr val="FF0000"/>
                </a:solidFill>
                <a:latin typeface="Times New Roman" panose="02020603050405020304" pitchFamily="18" charset="0"/>
                <a:cs typeface="Times New Roman" panose="02020603050405020304" pitchFamily="18" charset="0"/>
              </a:rPr>
              <a:t>Khi</a:t>
            </a:r>
            <a:r>
              <a:rPr lang="en-US" sz="2750" b="1" dirty="0">
                <a:solidFill>
                  <a:srgbClr val="FF0000"/>
                </a:solidFill>
                <a:latin typeface="Times New Roman" panose="02020603050405020304" pitchFamily="18" charset="0"/>
                <a:cs typeface="Times New Roman" panose="02020603050405020304" pitchFamily="18" charset="0"/>
              </a:rPr>
              <a:t> </a:t>
            </a:r>
            <a:r>
              <a:rPr lang="en-US" sz="2750" b="1" dirty="0" err="1">
                <a:solidFill>
                  <a:srgbClr val="FF0000"/>
                </a:solidFill>
                <a:latin typeface="Times New Roman" panose="02020603050405020304" pitchFamily="18" charset="0"/>
                <a:cs typeface="Times New Roman" panose="02020603050405020304" pitchFamily="18" charset="0"/>
              </a:rPr>
              <a:t>nhận</a:t>
            </a:r>
            <a:r>
              <a:rPr lang="en-US" sz="2750" b="1" dirty="0">
                <a:solidFill>
                  <a:srgbClr val="FF0000"/>
                </a:solidFill>
                <a:latin typeface="Times New Roman" panose="02020603050405020304" pitchFamily="18" charset="0"/>
                <a:cs typeface="Times New Roman" panose="02020603050405020304" pitchFamily="18" charset="0"/>
              </a:rPr>
              <a:t> </a:t>
            </a:r>
            <a:r>
              <a:rPr lang="vi-VN" sz="2750" b="1" dirty="0">
                <a:solidFill>
                  <a:srgbClr val="FF0000"/>
                </a:solidFill>
                <a:latin typeface="Times New Roman" panose="02020603050405020304" pitchFamily="18" charset="0"/>
                <a:cs typeface="Times New Roman" panose="02020603050405020304" pitchFamily="18" charset="0"/>
              </a:rPr>
              <a:t>Phiếu bầu:</a:t>
            </a:r>
            <a:r>
              <a:rPr lang="vi-VN" sz="2750" b="1" dirty="0">
                <a:latin typeface="Times New Roman" panose="02020603050405020304" pitchFamily="18" charset="0"/>
                <a:cs typeface="Times New Roman" panose="02020603050405020304" pitchFamily="18" charset="0"/>
              </a:rPr>
              <a:t> </a:t>
            </a:r>
            <a:r>
              <a:rPr lang="vi-VN" sz="2750" b="1" dirty="0">
                <a:solidFill>
                  <a:srgbClr val="FF0000"/>
                </a:solidFill>
                <a:latin typeface="Times New Roman" panose="02020603050405020304" pitchFamily="18" charset="0"/>
                <a:cs typeface="Times New Roman" panose="02020603050405020304" pitchFamily="18" charset="0"/>
              </a:rPr>
              <a:t>kiểm tra </a:t>
            </a:r>
            <a:r>
              <a:rPr lang="en-US" sz="2750" b="1" dirty="0">
                <a:solidFill>
                  <a:srgbClr val="FF0000"/>
                </a:solidFill>
                <a:latin typeface="Times New Roman" panose="02020603050405020304" pitchFamily="18" charset="0"/>
                <a:cs typeface="Times New Roman" panose="02020603050405020304" pitchFamily="18" charset="0"/>
              </a:rPr>
              <a:t>-</a:t>
            </a:r>
            <a:r>
              <a:rPr lang="vi-VN" sz="2750" b="1" dirty="0">
                <a:solidFill>
                  <a:srgbClr val="FF0000"/>
                </a:solidFill>
                <a:latin typeface="Times New Roman" panose="02020603050405020304" pitchFamily="18" charset="0"/>
                <a:cs typeface="Times New Roman" panose="02020603050405020304" pitchFamily="18" charset="0"/>
              </a:rPr>
              <a:t> quản lý chặt chẽ </a:t>
            </a:r>
            <a:r>
              <a:rPr lang="en-US" sz="2750" b="1" dirty="0">
                <a:solidFill>
                  <a:srgbClr val="FF0000"/>
                </a:solidFill>
                <a:latin typeface="Times New Roman" panose="02020603050405020304" pitchFamily="18" charset="0"/>
                <a:cs typeface="Times New Roman" panose="02020603050405020304" pitchFamily="18" charset="0"/>
              </a:rPr>
              <a:t>-</a:t>
            </a:r>
            <a:r>
              <a:rPr lang="vi-VN" sz="2750" b="1" dirty="0">
                <a:solidFill>
                  <a:srgbClr val="FF0000"/>
                </a:solidFill>
                <a:latin typeface="Times New Roman" panose="02020603050405020304" pitchFamily="18" charset="0"/>
                <a:cs typeface="Times New Roman" panose="02020603050405020304" pitchFamily="18" charset="0"/>
              </a:rPr>
              <a:t> có </a:t>
            </a:r>
            <a:r>
              <a:rPr lang="vi-VN" sz="2750" b="1" dirty="0">
                <a:solidFill>
                  <a:srgbClr val="FF0000"/>
                </a:solidFill>
                <a:highlight>
                  <a:srgbClr val="FFFF00"/>
                </a:highlight>
                <a:latin typeface="Times New Roman" panose="02020603050405020304" pitchFamily="18" charset="0"/>
                <a:cs typeface="Times New Roman" panose="02020603050405020304" pitchFamily="18" charset="0"/>
              </a:rPr>
              <a:t>biên bản </a:t>
            </a:r>
            <a:r>
              <a:rPr lang="vi-VN" sz="2750" b="1" dirty="0">
                <a:solidFill>
                  <a:srgbClr val="FF0000"/>
                </a:solidFill>
                <a:latin typeface="Times New Roman" panose="02020603050405020304" pitchFamily="18" charset="0"/>
                <a:cs typeface="Times New Roman" panose="02020603050405020304" pitchFamily="18" charset="0"/>
              </a:rPr>
              <a:t>bàn giao.</a:t>
            </a:r>
            <a:endParaRPr lang="vi-VN" sz="275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097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2.3|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TotalTime>
  <Words>6057</Words>
  <Application>Microsoft Office PowerPoint</Application>
  <PresentationFormat>Widescreen</PresentationFormat>
  <Paragraphs>586</Paragraphs>
  <Slides>59</Slides>
  <Notes>33</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59</vt:i4>
      </vt:variant>
    </vt:vector>
  </HeadingPairs>
  <TitlesOfParts>
    <vt:vector size="81" baseType="lpstr">
      <vt:lpstr>Arial</vt:lpstr>
      <vt:lpstr>Calibri</vt:lpstr>
      <vt:lpstr>Calibri Light</vt:lpstr>
      <vt:lpstr>等线</vt:lpstr>
      <vt:lpstr>Georgia Pro Condensed Light</vt:lpstr>
      <vt:lpstr>Helvetica World</vt:lpstr>
      <vt:lpstr>Helvetica World Bold</vt:lpstr>
      <vt:lpstr>Libre Baskerville</vt:lpstr>
      <vt:lpstr>Noto Sans Symbols</vt:lpstr>
      <vt:lpstr>Open Sans</vt:lpstr>
      <vt:lpstr>SFU Solex</vt:lpstr>
      <vt:lpstr>Supria Sans Cond Bold</vt:lpstr>
      <vt:lpstr>Tahoma</vt:lpstr>
      <vt:lpstr>Times New Roman</vt:lpstr>
      <vt:lpstr>Times New Roman (Headings)</vt:lpstr>
      <vt:lpstr>TT Interphases</vt:lpstr>
      <vt:lpstr>TT Interphases Bold</vt:lpstr>
      <vt:lpstr>UTM Bienvenue</vt:lpstr>
      <vt:lpstr>UTM Swiss Condensed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ICTBT</cp:lastModifiedBy>
  <cp:revision>31</cp:revision>
  <dcterms:created xsi:type="dcterms:W3CDTF">2026-02-21T03:01:37Z</dcterms:created>
  <dcterms:modified xsi:type="dcterms:W3CDTF">2026-02-28T01:52:23Z</dcterms:modified>
</cp:coreProperties>
</file>